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819" r:id="rId2"/>
    <p:sldId id="705" r:id="rId3"/>
    <p:sldId id="793" r:id="rId4"/>
    <p:sldId id="708" r:id="rId5"/>
    <p:sldId id="690" r:id="rId6"/>
    <p:sldId id="805" r:id="rId7"/>
    <p:sldId id="821" r:id="rId8"/>
    <p:sldId id="796" r:id="rId9"/>
    <p:sldId id="760" r:id="rId10"/>
    <p:sldId id="761" r:id="rId11"/>
    <p:sldId id="808" r:id="rId12"/>
    <p:sldId id="797" r:id="rId13"/>
    <p:sldId id="809" r:id="rId14"/>
    <p:sldId id="801" r:id="rId15"/>
    <p:sldId id="685" r:id="rId16"/>
    <p:sldId id="662" r:id="rId17"/>
    <p:sldId id="813" r:id="rId18"/>
    <p:sldId id="55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6FE03E-FC55-DA9D-73E6-FBDDD746BD9A}" name="Zara Ryan" initials="ZR" userId="S::zara@tempocap.com::e202d93e-49a8-4614-bde9-e412fbc7c94b" providerId="AD"/>
  <p188:author id="{7C375998-8D68-533B-752F-A580FE04373B}" name="Marie-Sophie Ausch" initials="MA" userId="S::marie-sophie@tempocap.com::d439dcbc-dc9f-4238-87b5-36d563995b5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Zara Ryan" initials="ZR" lastIdx="51" clrIdx="0">
    <p:extLst>
      <p:ext uri="{19B8F6BF-5375-455C-9EA6-DF929625EA0E}">
        <p15:presenceInfo xmlns:p15="http://schemas.microsoft.com/office/powerpoint/2012/main" userId="S::zara@tempocap.com::e202d93e-49a8-4614-bde9-e412fbc7c94b" providerId="AD"/>
      </p:ext>
    </p:extLst>
  </p:cmAuthor>
  <p:cmAuthor id="2" name="Lou Ann Yong" initials="LAY" lastIdx="4" clrIdx="1">
    <p:extLst>
      <p:ext uri="{19B8F6BF-5375-455C-9EA6-DF929625EA0E}">
        <p15:presenceInfo xmlns:p15="http://schemas.microsoft.com/office/powerpoint/2012/main" userId="S::louann@tempocap.com::2c52763c-2aea-41d4-bf6e-428ab0d21db7" providerId="AD"/>
      </p:ext>
    </p:extLst>
  </p:cmAuthor>
  <p:cmAuthor id="3" name="Adam Shepherd" initials="AS" lastIdx="6" clrIdx="2">
    <p:extLst>
      <p:ext uri="{19B8F6BF-5375-455C-9EA6-DF929625EA0E}">
        <p15:presenceInfo xmlns:p15="http://schemas.microsoft.com/office/powerpoint/2012/main" userId="S::adam@tempocap.com::1384a2fc-3cfc-49b7-a8e3-6304bd72e8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32942"/>
    <a:srgbClr val="403B63"/>
    <a:srgbClr val="AEE4FC"/>
    <a:srgbClr val="D90B34"/>
    <a:srgbClr val="F0F0F0"/>
    <a:srgbClr val="8B0E24"/>
    <a:srgbClr val="5B9BD5"/>
    <a:srgbClr val="FFFFFF"/>
    <a:srgbClr val="3A3A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33" autoAdjust="0"/>
    <p:restoredTop sz="96208"/>
  </p:normalViewPr>
  <p:slideViewPr>
    <p:cSldViewPr snapToGrid="0" snapToObjects="1" showGuides="1">
      <p:cViewPr varScale="1">
        <p:scale>
          <a:sx n="83" d="100"/>
          <a:sy n="83" d="100"/>
        </p:scale>
        <p:origin x="787" y="77"/>
      </p:cViewPr>
      <p:guideLst/>
    </p:cSldViewPr>
  </p:slideViewPr>
  <p:notesTextViewPr>
    <p:cViewPr>
      <p:scale>
        <a:sx n="1" d="1"/>
        <a:sy n="1" d="1"/>
      </p:scale>
      <p:origin x="0" y="0"/>
    </p:cViewPr>
  </p:notesTextViewPr>
  <p:sorterViewPr>
    <p:cViewPr>
      <p:scale>
        <a:sx n="108" d="100"/>
        <a:sy n="108" d="100"/>
      </p:scale>
      <p:origin x="0" y="0"/>
    </p:cViewPr>
  </p:sorterViewPr>
  <p:notesViewPr>
    <p:cSldViewPr snapToGrid="0" snapToObjects="1">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1CAF1A-321F-6625-2771-E0ACC2F9BF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0F8BA63-A2BF-804E-9149-AA130D7CB4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DDB0C8-D2F9-4C1A-9B49-D1639519E8C4}" type="datetimeFigureOut">
              <a:rPr lang="en-GB" smtClean="0"/>
              <a:t>04/01/2024</a:t>
            </a:fld>
            <a:endParaRPr lang="en-GB"/>
          </a:p>
        </p:txBody>
      </p:sp>
      <p:sp>
        <p:nvSpPr>
          <p:cNvPr id="4" name="Footer Placeholder 3">
            <a:extLst>
              <a:ext uri="{FF2B5EF4-FFF2-40B4-BE49-F238E27FC236}">
                <a16:creationId xmlns:a16="http://schemas.microsoft.com/office/drawing/2014/main" id="{90D9FC12-9943-8741-06EA-3EBC024EC9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24D335F-0C11-F95B-3397-129E16CD19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446640-E500-4C59-B341-E36DF018C506}" type="slidenum">
              <a:rPr lang="en-GB" smtClean="0"/>
              <a:t>‹#›</a:t>
            </a:fld>
            <a:endParaRPr lang="en-GB"/>
          </a:p>
        </p:txBody>
      </p:sp>
    </p:spTree>
    <p:extLst>
      <p:ext uri="{BB962C8B-B14F-4D97-AF65-F5344CB8AC3E}">
        <p14:creationId xmlns:p14="http://schemas.microsoft.com/office/powerpoint/2010/main" val="2962600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C5E27D-CF38-7A4B-A21B-37DA0B2CC263}" type="datetimeFigureOut">
              <a:rPr lang="en-US" smtClean="0"/>
              <a:t>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A3B9A-C8E5-5342-B25F-F65CB783BFA2}" type="slidenum">
              <a:rPr lang="en-US" smtClean="0"/>
              <a:t>‹#›</a:t>
            </a:fld>
            <a:endParaRPr lang="en-US" dirty="0"/>
          </a:p>
        </p:txBody>
      </p:sp>
    </p:spTree>
    <p:extLst>
      <p:ext uri="{BB962C8B-B14F-4D97-AF65-F5344CB8AC3E}">
        <p14:creationId xmlns:p14="http://schemas.microsoft.com/office/powerpoint/2010/main" val="270011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3B9A-C8E5-5342-B25F-F65CB783BFA2}" type="slidenum">
              <a:rPr lang="en-US" smtClean="0"/>
              <a:t>4</a:t>
            </a:fld>
            <a:endParaRPr lang="en-US" dirty="0"/>
          </a:p>
        </p:txBody>
      </p:sp>
    </p:spTree>
    <p:extLst>
      <p:ext uri="{BB962C8B-B14F-4D97-AF65-F5344CB8AC3E}">
        <p14:creationId xmlns:p14="http://schemas.microsoft.com/office/powerpoint/2010/main" val="1937568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3B9A-C8E5-5342-B25F-F65CB783BFA2}" type="slidenum">
              <a:rPr lang="en-US" smtClean="0"/>
              <a:t>5</a:t>
            </a:fld>
            <a:endParaRPr lang="en-US" dirty="0"/>
          </a:p>
        </p:txBody>
      </p:sp>
    </p:spTree>
    <p:extLst>
      <p:ext uri="{BB962C8B-B14F-4D97-AF65-F5344CB8AC3E}">
        <p14:creationId xmlns:p14="http://schemas.microsoft.com/office/powerpoint/2010/main" val="3030612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3B9A-C8E5-5342-B25F-F65CB783BFA2}" type="slidenum">
              <a:rPr lang="en-US" smtClean="0"/>
              <a:t>6</a:t>
            </a:fld>
            <a:endParaRPr lang="en-US" dirty="0"/>
          </a:p>
        </p:txBody>
      </p:sp>
    </p:spTree>
    <p:extLst>
      <p:ext uri="{BB962C8B-B14F-4D97-AF65-F5344CB8AC3E}">
        <p14:creationId xmlns:p14="http://schemas.microsoft.com/office/powerpoint/2010/main" val="359758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9A3B9A-C8E5-5342-B25F-F65CB783BFA2}" type="slidenum">
              <a:rPr lang="en-US" smtClean="0"/>
              <a:t>7</a:t>
            </a:fld>
            <a:endParaRPr lang="en-US" dirty="0"/>
          </a:p>
        </p:txBody>
      </p:sp>
    </p:spTree>
    <p:extLst>
      <p:ext uri="{BB962C8B-B14F-4D97-AF65-F5344CB8AC3E}">
        <p14:creationId xmlns:p14="http://schemas.microsoft.com/office/powerpoint/2010/main" val="3871405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9A3B9A-C8E5-5342-B25F-F65CB783BFA2}" type="slidenum">
              <a:rPr lang="en-US" smtClean="0"/>
              <a:t>8</a:t>
            </a:fld>
            <a:endParaRPr lang="en-US" dirty="0"/>
          </a:p>
        </p:txBody>
      </p:sp>
    </p:spTree>
    <p:extLst>
      <p:ext uri="{BB962C8B-B14F-4D97-AF65-F5344CB8AC3E}">
        <p14:creationId xmlns:p14="http://schemas.microsoft.com/office/powerpoint/2010/main" val="2754817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Indep</a:t>
            </a:r>
            <a:r>
              <a:rPr lang="en-US" dirty="0"/>
              <a:t> Board – up by 8 ppts</a:t>
            </a:r>
          </a:p>
          <a:p>
            <a:r>
              <a:rPr lang="en-US" dirty="0"/>
              <a:t>Bottom right – Female Board – up by 9 ppts</a:t>
            </a:r>
          </a:p>
          <a:p>
            <a:r>
              <a:rPr lang="en-US" dirty="0"/>
              <a:t>Other stats are ones we haven’t highlighted previously.</a:t>
            </a:r>
          </a:p>
          <a:p>
            <a:r>
              <a:rPr lang="en-US" dirty="0"/>
              <a:t>Trying to add ones that aren’t only our best.</a:t>
            </a:r>
          </a:p>
          <a:p>
            <a:endParaRPr lang="en-US" dirty="0"/>
          </a:p>
          <a:p>
            <a:r>
              <a:rPr lang="en-US" dirty="0"/>
              <a:t>Clearly these stats are cherry picked though – from 100s asked</a:t>
            </a:r>
          </a:p>
          <a:p>
            <a:r>
              <a:rPr lang="en-US" dirty="0"/>
              <a:t>But Swen also cherry picks in their assessment of us</a:t>
            </a:r>
          </a:p>
          <a:p>
            <a:pPr marL="171450" indent="-171450">
              <a:buFont typeface="Arial" panose="020B0604020202020204" pitchFamily="34" charset="0"/>
              <a:buChar char="•"/>
            </a:pPr>
            <a:r>
              <a:rPr lang="en-US" dirty="0"/>
              <a:t>For CSR rating – they use roughly 8-12 questions out of 67 GP</a:t>
            </a:r>
          </a:p>
          <a:p>
            <a:pPr marL="171450" indent="-171450">
              <a:buFont typeface="Arial" panose="020B0604020202020204" pitchFamily="34" charset="0"/>
              <a:buChar char="•"/>
            </a:pPr>
            <a:r>
              <a:rPr lang="en-US" dirty="0"/>
              <a:t>For the ESG rating – they use roughly 15-20 questions – out of more than 100</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the choice is somewhat arbitrary: and could change from one year to the next:</a:t>
            </a:r>
          </a:p>
          <a:p>
            <a:pPr marL="171450" indent="-171450">
              <a:buFont typeface="Arial" panose="020B0604020202020204" pitchFamily="34" charset="0"/>
              <a:buChar char="•"/>
            </a:pPr>
            <a:r>
              <a:rPr lang="en-US" dirty="0"/>
              <a:t>So we still try to push companies to give the fullest response possible.</a:t>
            </a:r>
          </a:p>
          <a:p>
            <a:endParaRPr lang="en-US" dirty="0"/>
          </a:p>
        </p:txBody>
      </p:sp>
      <p:sp>
        <p:nvSpPr>
          <p:cNvPr id="4" name="Slide Number Placeholder 3"/>
          <p:cNvSpPr>
            <a:spLocks noGrp="1"/>
          </p:cNvSpPr>
          <p:nvPr>
            <p:ph type="sldNum" sz="quarter" idx="5"/>
          </p:nvPr>
        </p:nvSpPr>
        <p:spPr/>
        <p:txBody>
          <a:bodyPr/>
          <a:lstStyle/>
          <a:p>
            <a:fld id="{1B9A3B9A-C8E5-5342-B25F-F65CB783BFA2}" type="slidenum">
              <a:rPr lang="en-US" smtClean="0"/>
              <a:t>17</a:t>
            </a:fld>
            <a:endParaRPr lang="en-US" dirty="0"/>
          </a:p>
        </p:txBody>
      </p:sp>
    </p:spTree>
    <p:extLst>
      <p:ext uri="{BB962C8B-B14F-4D97-AF65-F5344CB8AC3E}">
        <p14:creationId xmlns:p14="http://schemas.microsoft.com/office/powerpoint/2010/main" val="3893449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F5A92E-16EF-EF47-9EB7-9B5EB3D1D067}"/>
              </a:ext>
            </a:extLst>
          </p:cNvPr>
          <p:cNvSpPr/>
          <p:nvPr userDrawn="1"/>
        </p:nvSpPr>
        <p:spPr>
          <a:xfrm>
            <a:off x="-784413" y="1063103"/>
            <a:ext cx="587751" cy="851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0</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0</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0</a:t>
            </a:r>
          </a:p>
        </p:txBody>
      </p:sp>
      <p:sp>
        <p:nvSpPr>
          <p:cNvPr id="6" name="Rectangle 5">
            <a:extLst>
              <a:ext uri="{FF2B5EF4-FFF2-40B4-BE49-F238E27FC236}">
                <a16:creationId xmlns:a16="http://schemas.microsoft.com/office/drawing/2014/main" id="{9EB38DEE-C3E3-4C49-BA11-EBBE68B9BB60}"/>
              </a:ext>
            </a:extLst>
          </p:cNvPr>
          <p:cNvSpPr/>
          <p:nvPr userDrawn="1"/>
        </p:nvSpPr>
        <p:spPr>
          <a:xfrm>
            <a:off x="-784413" y="2033225"/>
            <a:ext cx="587751" cy="851305"/>
          </a:xfrm>
          <a:prstGeom prst="rect">
            <a:avLst/>
          </a:pr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58</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58</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58</a:t>
            </a:r>
          </a:p>
        </p:txBody>
      </p:sp>
      <p:sp>
        <p:nvSpPr>
          <p:cNvPr id="7" name="Rectangle 6">
            <a:extLst>
              <a:ext uri="{FF2B5EF4-FFF2-40B4-BE49-F238E27FC236}">
                <a16:creationId xmlns:a16="http://schemas.microsoft.com/office/drawing/2014/main" id="{A99D5C33-AA8F-7946-892E-97C770F136E3}"/>
              </a:ext>
            </a:extLst>
          </p:cNvPr>
          <p:cNvSpPr/>
          <p:nvPr userDrawn="1"/>
        </p:nvSpPr>
        <p:spPr>
          <a:xfrm>
            <a:off x="-784413" y="3003347"/>
            <a:ext cx="587751" cy="8513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191</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191</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191</a:t>
            </a:r>
          </a:p>
        </p:txBody>
      </p:sp>
      <p:sp>
        <p:nvSpPr>
          <p:cNvPr id="8" name="Rectangle 7">
            <a:extLst>
              <a:ext uri="{FF2B5EF4-FFF2-40B4-BE49-F238E27FC236}">
                <a16:creationId xmlns:a16="http://schemas.microsoft.com/office/drawing/2014/main" id="{E846BEC2-2C2A-8F41-BE9E-C2AF695B147D}"/>
              </a:ext>
            </a:extLst>
          </p:cNvPr>
          <p:cNvSpPr/>
          <p:nvPr userDrawn="1"/>
        </p:nvSpPr>
        <p:spPr>
          <a:xfrm>
            <a:off x="-784413" y="3973469"/>
            <a:ext cx="587751" cy="851305"/>
          </a:xfrm>
          <a:prstGeom prst="rect">
            <a:avLst/>
          </a:prstGeom>
          <a:solidFill>
            <a:srgbClr val="8B0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139</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14</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36</a:t>
            </a:r>
          </a:p>
        </p:txBody>
      </p:sp>
      <p:sp>
        <p:nvSpPr>
          <p:cNvPr id="9" name="Rectangle 8">
            <a:extLst>
              <a:ext uri="{FF2B5EF4-FFF2-40B4-BE49-F238E27FC236}">
                <a16:creationId xmlns:a16="http://schemas.microsoft.com/office/drawing/2014/main" id="{2BF136D1-955A-7545-ADDD-B94543C57BD7}"/>
              </a:ext>
            </a:extLst>
          </p:cNvPr>
          <p:cNvSpPr/>
          <p:nvPr userDrawn="1"/>
        </p:nvSpPr>
        <p:spPr>
          <a:xfrm>
            <a:off x="-784413" y="4943592"/>
            <a:ext cx="587751" cy="851305"/>
          </a:xfrm>
          <a:prstGeom prst="rect">
            <a:avLst/>
          </a:prstGeom>
          <a:solidFill>
            <a:srgbClr val="D90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217</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11</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52</a:t>
            </a:r>
          </a:p>
        </p:txBody>
      </p:sp>
    </p:spTree>
    <p:extLst>
      <p:ext uri="{BB962C8B-B14F-4D97-AF65-F5344CB8AC3E}">
        <p14:creationId xmlns:p14="http://schemas.microsoft.com/office/powerpoint/2010/main" val="408862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559AC-AE84-3743-AE21-EEFD7CCC0907}"/>
              </a:ext>
            </a:extLst>
          </p:cNvPr>
          <p:cNvSpPr>
            <a:spLocks noGrp="1"/>
          </p:cNvSpPr>
          <p:nvPr>
            <p:ph type="title"/>
          </p:nvPr>
        </p:nvSpPr>
        <p:spPr>
          <a:xfrm>
            <a:off x="516000" y="252491"/>
            <a:ext cx="11160000" cy="433389"/>
          </a:xfrm>
        </p:spPr>
        <p:txBody>
          <a:bodyPr>
            <a:normAutofit/>
          </a:bodyPr>
          <a:lstStyle>
            <a:lvl1pPr>
              <a:defRPr sz="3200" b="0" i="0">
                <a:solidFill>
                  <a:srgbClr val="3A3A3A"/>
                </a:solidFill>
                <a:latin typeface="Helvetica Neue Thin" panose="020B0403020202020204" pitchFamily="34" charset="0"/>
                <a:ea typeface="Helvetica Neue Thin" panose="020B0403020202020204" pitchFamily="34" charset="0"/>
              </a:defRPr>
            </a:lvl1pPr>
          </a:lstStyle>
          <a:p>
            <a:r>
              <a:rPr lang="en-GB"/>
              <a:t>Click to edit Master title style</a:t>
            </a:r>
            <a:endParaRPr lang="en-US"/>
          </a:p>
        </p:txBody>
      </p:sp>
      <p:sp>
        <p:nvSpPr>
          <p:cNvPr id="5" name="Footer Placeholder 4">
            <a:extLst>
              <a:ext uri="{FF2B5EF4-FFF2-40B4-BE49-F238E27FC236}">
                <a16:creationId xmlns:a16="http://schemas.microsoft.com/office/drawing/2014/main" id="{379B3108-248E-8C4B-9BC5-F5926A56D5C6}"/>
              </a:ext>
            </a:extLst>
          </p:cNvPr>
          <p:cNvSpPr>
            <a:spLocks noGrp="1"/>
          </p:cNvSpPr>
          <p:nvPr>
            <p:ph type="ftr" sz="quarter" idx="11"/>
          </p:nvPr>
        </p:nvSpPr>
        <p:spPr>
          <a:xfrm>
            <a:off x="4038600" y="6274705"/>
            <a:ext cx="4114800" cy="365125"/>
          </a:xfrm>
        </p:spPr>
        <p:txBody>
          <a:bodyPr/>
          <a:lstStyle>
            <a:lvl1pPr>
              <a:defRPr b="0" i="0">
                <a:latin typeface="Helvetica Neue Thin" panose="020B0403020202020204" pitchFamily="34" charset="0"/>
                <a:ea typeface="Helvetica Neue Thin" panose="020B0403020202020204" pitchFamily="34" charset="0"/>
              </a:defRPr>
            </a:lvl1pPr>
          </a:lstStyle>
          <a:p>
            <a:r>
              <a:rPr lang="en-US" dirty="0"/>
              <a:t>STRICTLY PRIVATE &amp; CONFIDENTIAL</a:t>
            </a:r>
          </a:p>
        </p:txBody>
      </p:sp>
      <p:sp>
        <p:nvSpPr>
          <p:cNvPr id="6" name="Slide Number Placeholder 5">
            <a:extLst>
              <a:ext uri="{FF2B5EF4-FFF2-40B4-BE49-F238E27FC236}">
                <a16:creationId xmlns:a16="http://schemas.microsoft.com/office/drawing/2014/main" id="{48CDED13-FD1F-2546-A6C7-A730DA3DF493}"/>
              </a:ext>
            </a:extLst>
          </p:cNvPr>
          <p:cNvSpPr>
            <a:spLocks noGrp="1"/>
          </p:cNvSpPr>
          <p:nvPr>
            <p:ph type="sldNum" sz="quarter" idx="12"/>
          </p:nvPr>
        </p:nvSpPr>
        <p:spPr>
          <a:xfrm>
            <a:off x="8932800" y="6274705"/>
            <a:ext cx="2743200" cy="365125"/>
          </a:xfrm>
        </p:spPr>
        <p:txBody>
          <a:bodyPr/>
          <a:lstStyle>
            <a:lvl1pPr>
              <a:defRPr b="0" i="0">
                <a:latin typeface="Helvetica Neue Thin" panose="020B0403020202020204" pitchFamily="34" charset="0"/>
                <a:ea typeface="Helvetica Neue Thin" panose="020B0403020202020204" pitchFamily="34" charset="0"/>
              </a:defRPr>
            </a:lvl1pPr>
          </a:lstStyle>
          <a:p>
            <a:fld id="{C1D93768-38EC-1B4D-A024-C98A3E6B1F0B}" type="slidenum">
              <a:rPr lang="en-US" smtClean="0"/>
              <a:pPr/>
              <a:t>‹#›</a:t>
            </a:fld>
            <a:endParaRPr lang="en-US" dirty="0"/>
          </a:p>
        </p:txBody>
      </p:sp>
      <p:sp>
        <p:nvSpPr>
          <p:cNvPr id="8" name="Rectangle 7">
            <a:extLst>
              <a:ext uri="{FF2B5EF4-FFF2-40B4-BE49-F238E27FC236}">
                <a16:creationId xmlns:a16="http://schemas.microsoft.com/office/drawing/2014/main" id="{BD9DBCAF-9644-7F40-897A-A207D66D2276}"/>
              </a:ext>
            </a:extLst>
          </p:cNvPr>
          <p:cNvSpPr/>
          <p:nvPr userDrawn="1"/>
        </p:nvSpPr>
        <p:spPr>
          <a:xfrm>
            <a:off x="-784413" y="1063103"/>
            <a:ext cx="587751" cy="851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0</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0</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0</a:t>
            </a:r>
          </a:p>
        </p:txBody>
      </p:sp>
      <p:sp>
        <p:nvSpPr>
          <p:cNvPr id="9" name="Rectangle 8">
            <a:extLst>
              <a:ext uri="{FF2B5EF4-FFF2-40B4-BE49-F238E27FC236}">
                <a16:creationId xmlns:a16="http://schemas.microsoft.com/office/drawing/2014/main" id="{F20FBD1F-1FC1-4A49-9F2B-83BCDF3A65E9}"/>
              </a:ext>
            </a:extLst>
          </p:cNvPr>
          <p:cNvSpPr/>
          <p:nvPr userDrawn="1"/>
        </p:nvSpPr>
        <p:spPr>
          <a:xfrm>
            <a:off x="-784413" y="2033225"/>
            <a:ext cx="587751" cy="851305"/>
          </a:xfrm>
          <a:prstGeom prst="rect">
            <a:avLst/>
          </a:pr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58</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58</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58</a:t>
            </a:r>
          </a:p>
        </p:txBody>
      </p:sp>
      <p:sp>
        <p:nvSpPr>
          <p:cNvPr id="10" name="Rectangle 9">
            <a:extLst>
              <a:ext uri="{FF2B5EF4-FFF2-40B4-BE49-F238E27FC236}">
                <a16:creationId xmlns:a16="http://schemas.microsoft.com/office/drawing/2014/main" id="{33B5D1C9-C909-0342-9428-7FB640261ED4}"/>
              </a:ext>
            </a:extLst>
          </p:cNvPr>
          <p:cNvSpPr/>
          <p:nvPr userDrawn="1"/>
        </p:nvSpPr>
        <p:spPr>
          <a:xfrm>
            <a:off x="-784413" y="3003347"/>
            <a:ext cx="587751" cy="8513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191</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191</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191</a:t>
            </a:r>
          </a:p>
        </p:txBody>
      </p:sp>
      <p:sp>
        <p:nvSpPr>
          <p:cNvPr id="11" name="Rectangle 10">
            <a:extLst>
              <a:ext uri="{FF2B5EF4-FFF2-40B4-BE49-F238E27FC236}">
                <a16:creationId xmlns:a16="http://schemas.microsoft.com/office/drawing/2014/main" id="{0038F4B3-F6AC-5542-8FBD-43F805FFD8DF}"/>
              </a:ext>
            </a:extLst>
          </p:cNvPr>
          <p:cNvSpPr/>
          <p:nvPr userDrawn="1"/>
        </p:nvSpPr>
        <p:spPr>
          <a:xfrm>
            <a:off x="-784413" y="3973469"/>
            <a:ext cx="587751" cy="851305"/>
          </a:xfrm>
          <a:prstGeom prst="rect">
            <a:avLst/>
          </a:prstGeom>
          <a:solidFill>
            <a:srgbClr val="8B0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139</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14</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36</a:t>
            </a:r>
          </a:p>
        </p:txBody>
      </p:sp>
      <p:sp>
        <p:nvSpPr>
          <p:cNvPr id="12" name="Rectangle 11">
            <a:extLst>
              <a:ext uri="{FF2B5EF4-FFF2-40B4-BE49-F238E27FC236}">
                <a16:creationId xmlns:a16="http://schemas.microsoft.com/office/drawing/2014/main" id="{4F881189-2BD5-7448-A551-EB211900BD21}"/>
              </a:ext>
            </a:extLst>
          </p:cNvPr>
          <p:cNvSpPr/>
          <p:nvPr userDrawn="1"/>
        </p:nvSpPr>
        <p:spPr>
          <a:xfrm>
            <a:off x="-784413" y="4943592"/>
            <a:ext cx="587751" cy="851305"/>
          </a:xfrm>
          <a:prstGeom prst="rect">
            <a:avLst/>
          </a:prstGeom>
          <a:solidFill>
            <a:srgbClr val="D90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217</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11</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52</a:t>
            </a:r>
          </a:p>
        </p:txBody>
      </p:sp>
      <p:sp>
        <p:nvSpPr>
          <p:cNvPr id="14" name="Text Placeholder 13">
            <a:extLst>
              <a:ext uri="{FF2B5EF4-FFF2-40B4-BE49-F238E27FC236}">
                <a16:creationId xmlns:a16="http://schemas.microsoft.com/office/drawing/2014/main" id="{CA7E4C1F-2157-EE46-A8E5-7281AE07D188}"/>
              </a:ext>
            </a:extLst>
          </p:cNvPr>
          <p:cNvSpPr>
            <a:spLocks noGrp="1"/>
          </p:cNvSpPr>
          <p:nvPr>
            <p:ph type="body" sz="quarter" idx="13"/>
          </p:nvPr>
        </p:nvSpPr>
        <p:spPr>
          <a:xfrm>
            <a:off x="516000" y="719258"/>
            <a:ext cx="11160000" cy="357650"/>
          </a:xfrm>
        </p:spPr>
        <p:txBody>
          <a:bodyPr vert="horz" lIns="91440" tIns="45720" rIns="91440" bIns="45720" rtlCol="0" anchor="ctr">
            <a:normAutofit/>
          </a:bodyPr>
          <a:lstStyle>
            <a:lvl1pPr marL="0" indent="0">
              <a:buNone/>
              <a:defRPr lang="en-GB" sz="2200" b="0" i="0" smtClean="0">
                <a:solidFill>
                  <a:srgbClr val="3A3A3A"/>
                </a:solidFill>
                <a:latin typeface="Helvetica Neue Thin" panose="020B0403020202020204" pitchFamily="34" charset="0"/>
                <a:ea typeface="Helvetica Neue Thin" panose="020B0403020202020204" pitchFamily="34" charset="0"/>
                <a:cs typeface="+mj-cs"/>
              </a:defRPr>
            </a:lvl1pPr>
            <a:lvl2pPr>
              <a:defRPr lang="en-GB" smtClean="0"/>
            </a:lvl2pPr>
            <a:lvl3pPr>
              <a:defRPr lang="en-GB" smtClean="0"/>
            </a:lvl3pPr>
            <a:lvl4pPr>
              <a:defRPr lang="en-GB" smtClean="0"/>
            </a:lvl4pPr>
            <a:lvl5pPr>
              <a:defRPr lang="en-US"/>
            </a:lvl5pPr>
          </a:lstStyle>
          <a:p>
            <a:pPr marL="228600" lvl="0" indent="-228600">
              <a:spcBef>
                <a:spcPct val="0"/>
              </a:spcBef>
            </a:pPr>
            <a:r>
              <a:rPr lang="en-GB" dirty="0"/>
              <a:t>Click to edit Master text styles</a:t>
            </a:r>
          </a:p>
        </p:txBody>
      </p:sp>
      <p:pic>
        <p:nvPicPr>
          <p:cNvPr id="3" name="Graphic 2">
            <a:extLst>
              <a:ext uri="{FF2B5EF4-FFF2-40B4-BE49-F238E27FC236}">
                <a16:creationId xmlns:a16="http://schemas.microsoft.com/office/drawing/2014/main" id="{54BCA1DF-5CCD-4595-C923-3B299E6EE1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6000" y="6321095"/>
            <a:ext cx="368119" cy="272341"/>
          </a:xfrm>
          <a:prstGeom prst="rect">
            <a:avLst/>
          </a:prstGeom>
        </p:spPr>
      </p:pic>
    </p:spTree>
    <p:extLst>
      <p:ext uri="{BB962C8B-B14F-4D97-AF65-F5344CB8AC3E}">
        <p14:creationId xmlns:p14="http://schemas.microsoft.com/office/powerpoint/2010/main" val="869496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282AE-FC14-1147-B3F3-9C9EE80AFC9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124B26D-7517-BB4A-B207-36AF479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E79F34F-086C-5F46-A9B1-32D474B8F8A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989E4E9-2B51-DA4A-953F-688089B0D09B}"/>
              </a:ext>
            </a:extLst>
          </p:cNvPr>
          <p:cNvSpPr>
            <a:spLocks noGrp="1"/>
          </p:cNvSpPr>
          <p:nvPr>
            <p:ph type="ftr" sz="quarter" idx="11"/>
          </p:nvPr>
        </p:nvSpPr>
        <p:spPr/>
        <p:txBody>
          <a:bodyPr/>
          <a:lstStyle/>
          <a:p>
            <a:r>
              <a:rPr lang="en-US" dirty="0"/>
              <a:t>STRICTLY PRIVATE &amp; CONFIDENTIAL</a:t>
            </a:r>
          </a:p>
        </p:txBody>
      </p:sp>
      <p:sp>
        <p:nvSpPr>
          <p:cNvPr id="6" name="Slide Number Placeholder 5">
            <a:extLst>
              <a:ext uri="{FF2B5EF4-FFF2-40B4-BE49-F238E27FC236}">
                <a16:creationId xmlns:a16="http://schemas.microsoft.com/office/drawing/2014/main" id="{1D1B0233-4B31-FB46-8C40-EEFE21C1A43A}"/>
              </a:ext>
            </a:extLst>
          </p:cNvPr>
          <p:cNvSpPr>
            <a:spLocks noGrp="1"/>
          </p:cNvSpPr>
          <p:nvPr>
            <p:ph type="sldNum" sz="quarter" idx="12"/>
          </p:nvPr>
        </p:nvSpPr>
        <p:spPr/>
        <p:txBody>
          <a:bodyPr/>
          <a:lstStyle/>
          <a:p>
            <a:fld id="{C1D93768-38EC-1B4D-A024-C98A3E6B1F0B}" type="slidenum">
              <a:rPr lang="en-US" smtClean="0"/>
              <a:t>‹#›</a:t>
            </a:fld>
            <a:endParaRPr lang="en-US" dirty="0"/>
          </a:p>
        </p:txBody>
      </p:sp>
      <p:sp>
        <p:nvSpPr>
          <p:cNvPr id="7" name="Rectangle 6">
            <a:extLst>
              <a:ext uri="{FF2B5EF4-FFF2-40B4-BE49-F238E27FC236}">
                <a16:creationId xmlns:a16="http://schemas.microsoft.com/office/drawing/2014/main" id="{63E100A9-9891-FC4A-A068-0C06F2D82F44}"/>
              </a:ext>
            </a:extLst>
          </p:cNvPr>
          <p:cNvSpPr/>
          <p:nvPr userDrawn="1"/>
        </p:nvSpPr>
        <p:spPr>
          <a:xfrm>
            <a:off x="-784413" y="1063103"/>
            <a:ext cx="587751" cy="851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0</a:t>
            </a:r>
          </a:p>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0</a:t>
            </a:r>
          </a:p>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0</a:t>
            </a:r>
          </a:p>
        </p:txBody>
      </p:sp>
      <p:sp>
        <p:nvSpPr>
          <p:cNvPr id="8" name="Rectangle 7">
            <a:extLst>
              <a:ext uri="{FF2B5EF4-FFF2-40B4-BE49-F238E27FC236}">
                <a16:creationId xmlns:a16="http://schemas.microsoft.com/office/drawing/2014/main" id="{7AE1E98E-447B-0743-8CEC-281ED67B12AA}"/>
              </a:ext>
            </a:extLst>
          </p:cNvPr>
          <p:cNvSpPr/>
          <p:nvPr userDrawn="1"/>
        </p:nvSpPr>
        <p:spPr>
          <a:xfrm>
            <a:off x="-784413" y="2033225"/>
            <a:ext cx="587751" cy="851305"/>
          </a:xfrm>
          <a:prstGeom prst="rect">
            <a:avLst/>
          </a:pr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58</a:t>
            </a:r>
          </a:p>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58</a:t>
            </a:r>
          </a:p>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58</a:t>
            </a:r>
          </a:p>
        </p:txBody>
      </p:sp>
      <p:sp>
        <p:nvSpPr>
          <p:cNvPr id="9" name="Rectangle 8">
            <a:extLst>
              <a:ext uri="{FF2B5EF4-FFF2-40B4-BE49-F238E27FC236}">
                <a16:creationId xmlns:a16="http://schemas.microsoft.com/office/drawing/2014/main" id="{89AD6775-A384-D94F-BE1D-B30F1A6FBD04}"/>
              </a:ext>
            </a:extLst>
          </p:cNvPr>
          <p:cNvSpPr/>
          <p:nvPr userDrawn="1"/>
        </p:nvSpPr>
        <p:spPr>
          <a:xfrm>
            <a:off x="-784413" y="3003347"/>
            <a:ext cx="587751" cy="8513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191</a:t>
            </a:r>
          </a:p>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191</a:t>
            </a:r>
          </a:p>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191</a:t>
            </a:r>
          </a:p>
        </p:txBody>
      </p:sp>
      <p:sp>
        <p:nvSpPr>
          <p:cNvPr id="10" name="Rectangle 9">
            <a:extLst>
              <a:ext uri="{FF2B5EF4-FFF2-40B4-BE49-F238E27FC236}">
                <a16:creationId xmlns:a16="http://schemas.microsoft.com/office/drawing/2014/main" id="{6C27832B-D762-F642-993D-ED692A98603F}"/>
              </a:ext>
            </a:extLst>
          </p:cNvPr>
          <p:cNvSpPr/>
          <p:nvPr userDrawn="1"/>
        </p:nvSpPr>
        <p:spPr>
          <a:xfrm>
            <a:off x="-784413" y="3973469"/>
            <a:ext cx="587751" cy="851305"/>
          </a:xfrm>
          <a:prstGeom prst="rect">
            <a:avLst/>
          </a:prstGeom>
          <a:solidFill>
            <a:srgbClr val="8B0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139</a:t>
            </a:r>
          </a:p>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14</a:t>
            </a:r>
          </a:p>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36</a:t>
            </a:r>
          </a:p>
        </p:txBody>
      </p:sp>
      <p:sp>
        <p:nvSpPr>
          <p:cNvPr id="11" name="Rectangle 10">
            <a:extLst>
              <a:ext uri="{FF2B5EF4-FFF2-40B4-BE49-F238E27FC236}">
                <a16:creationId xmlns:a16="http://schemas.microsoft.com/office/drawing/2014/main" id="{56C8A54C-CE5E-3246-A817-0861D32C26CA}"/>
              </a:ext>
            </a:extLst>
          </p:cNvPr>
          <p:cNvSpPr/>
          <p:nvPr userDrawn="1"/>
        </p:nvSpPr>
        <p:spPr>
          <a:xfrm>
            <a:off x="-784413" y="4943592"/>
            <a:ext cx="587751" cy="851305"/>
          </a:xfrm>
          <a:prstGeom prst="rect">
            <a:avLst/>
          </a:prstGeom>
          <a:solidFill>
            <a:srgbClr val="D90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217</a:t>
            </a:r>
          </a:p>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11</a:t>
            </a:r>
          </a:p>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52</a:t>
            </a:r>
          </a:p>
        </p:txBody>
      </p:sp>
    </p:spTree>
    <p:extLst>
      <p:ext uri="{BB962C8B-B14F-4D97-AF65-F5344CB8AC3E}">
        <p14:creationId xmlns:p14="http://schemas.microsoft.com/office/powerpoint/2010/main" val="978357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B4CDB-32E5-6148-93C6-648A5AF0366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3FADF5-3B82-B34B-A0D7-D8D8AE8866A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254EC4F-6DDB-CB49-9F2A-D9EF098B438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4CE0140-EC02-604B-99A6-0919608EA811}"/>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9FCED1C-CD3F-AD4B-BD75-8F89A82BBB70}"/>
              </a:ext>
            </a:extLst>
          </p:cNvPr>
          <p:cNvSpPr>
            <a:spLocks noGrp="1"/>
          </p:cNvSpPr>
          <p:nvPr>
            <p:ph type="ftr" sz="quarter" idx="11"/>
          </p:nvPr>
        </p:nvSpPr>
        <p:spPr/>
        <p:txBody>
          <a:bodyPr/>
          <a:lstStyle/>
          <a:p>
            <a:r>
              <a:rPr lang="en-US" dirty="0"/>
              <a:t>STRICTLY PRIVATE &amp; CONFIDENTIAL</a:t>
            </a:r>
          </a:p>
        </p:txBody>
      </p:sp>
      <p:sp>
        <p:nvSpPr>
          <p:cNvPr id="7" name="Slide Number Placeholder 6">
            <a:extLst>
              <a:ext uri="{FF2B5EF4-FFF2-40B4-BE49-F238E27FC236}">
                <a16:creationId xmlns:a16="http://schemas.microsoft.com/office/drawing/2014/main" id="{8FDB9CC5-4AF4-7A47-988C-9C2CF35EE1A7}"/>
              </a:ext>
            </a:extLst>
          </p:cNvPr>
          <p:cNvSpPr>
            <a:spLocks noGrp="1"/>
          </p:cNvSpPr>
          <p:nvPr>
            <p:ph type="sldNum" sz="quarter" idx="12"/>
          </p:nvPr>
        </p:nvSpPr>
        <p:spPr/>
        <p:txBody>
          <a:bodyPr/>
          <a:lstStyle/>
          <a:p>
            <a:fld id="{C1D93768-38EC-1B4D-A024-C98A3E6B1F0B}" type="slidenum">
              <a:rPr lang="en-US" smtClean="0"/>
              <a:t>‹#›</a:t>
            </a:fld>
            <a:endParaRPr lang="en-US" dirty="0"/>
          </a:p>
        </p:txBody>
      </p:sp>
    </p:spTree>
    <p:extLst>
      <p:ext uri="{BB962C8B-B14F-4D97-AF65-F5344CB8AC3E}">
        <p14:creationId xmlns:p14="http://schemas.microsoft.com/office/powerpoint/2010/main" val="678944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40E5F-2FEF-5642-A08F-41F4280B35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D88A9D8-47D7-994B-B116-7226BB05F8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0402484-5855-CA46-9443-FED069E7BC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989BB93-0EBD-C845-8770-D8AF089C59E1}"/>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187170F-506B-2F47-9844-0C205BB65669}"/>
              </a:ext>
            </a:extLst>
          </p:cNvPr>
          <p:cNvSpPr>
            <a:spLocks noGrp="1"/>
          </p:cNvSpPr>
          <p:nvPr>
            <p:ph type="ftr" sz="quarter" idx="11"/>
          </p:nvPr>
        </p:nvSpPr>
        <p:spPr/>
        <p:txBody>
          <a:bodyPr/>
          <a:lstStyle/>
          <a:p>
            <a:r>
              <a:rPr lang="en-US" dirty="0"/>
              <a:t>STRICTLY PRIVATE &amp; CONFIDENTIAL</a:t>
            </a:r>
          </a:p>
        </p:txBody>
      </p:sp>
      <p:sp>
        <p:nvSpPr>
          <p:cNvPr id="7" name="Slide Number Placeholder 6">
            <a:extLst>
              <a:ext uri="{FF2B5EF4-FFF2-40B4-BE49-F238E27FC236}">
                <a16:creationId xmlns:a16="http://schemas.microsoft.com/office/drawing/2014/main" id="{A7C84D8C-6FE5-3D4D-965B-45049F7E8217}"/>
              </a:ext>
            </a:extLst>
          </p:cNvPr>
          <p:cNvSpPr>
            <a:spLocks noGrp="1"/>
          </p:cNvSpPr>
          <p:nvPr>
            <p:ph type="sldNum" sz="quarter" idx="12"/>
          </p:nvPr>
        </p:nvSpPr>
        <p:spPr/>
        <p:txBody>
          <a:bodyPr/>
          <a:lstStyle/>
          <a:p>
            <a:fld id="{C1D93768-38EC-1B4D-A024-C98A3E6B1F0B}" type="slidenum">
              <a:rPr lang="en-US" smtClean="0"/>
              <a:t>‹#›</a:t>
            </a:fld>
            <a:endParaRPr lang="en-US" dirty="0"/>
          </a:p>
        </p:txBody>
      </p:sp>
    </p:spTree>
    <p:extLst>
      <p:ext uri="{BB962C8B-B14F-4D97-AF65-F5344CB8AC3E}">
        <p14:creationId xmlns:p14="http://schemas.microsoft.com/office/powerpoint/2010/main" val="3386437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559AC-AE84-3743-AE21-EEFD7CCC0907}"/>
              </a:ext>
            </a:extLst>
          </p:cNvPr>
          <p:cNvSpPr>
            <a:spLocks noGrp="1"/>
          </p:cNvSpPr>
          <p:nvPr>
            <p:ph type="title"/>
          </p:nvPr>
        </p:nvSpPr>
        <p:spPr>
          <a:xfrm>
            <a:off x="516000" y="252491"/>
            <a:ext cx="11160000" cy="433389"/>
          </a:xfrm>
        </p:spPr>
        <p:txBody>
          <a:bodyPr>
            <a:normAutofit/>
          </a:bodyPr>
          <a:lstStyle>
            <a:lvl1pPr>
              <a:defRPr sz="3200" b="0" i="0">
                <a:solidFill>
                  <a:srgbClr val="3A3A3A"/>
                </a:solidFill>
                <a:latin typeface="Helvetica Neue Thin" panose="020B0403020202020204" pitchFamily="34" charset="0"/>
                <a:ea typeface="Helvetica Neue Thin" panose="020B0403020202020204" pitchFamily="34" charset="0"/>
              </a:defRPr>
            </a:lvl1pPr>
          </a:lstStyle>
          <a:p>
            <a:r>
              <a:rPr lang="en-GB"/>
              <a:t>Click to edit Master title style</a:t>
            </a:r>
            <a:endParaRPr lang="en-US"/>
          </a:p>
        </p:txBody>
      </p:sp>
      <p:sp>
        <p:nvSpPr>
          <p:cNvPr id="5" name="Footer Placeholder 4">
            <a:extLst>
              <a:ext uri="{FF2B5EF4-FFF2-40B4-BE49-F238E27FC236}">
                <a16:creationId xmlns:a16="http://schemas.microsoft.com/office/drawing/2014/main" id="{379B3108-248E-8C4B-9BC5-F5926A56D5C6}"/>
              </a:ext>
            </a:extLst>
          </p:cNvPr>
          <p:cNvSpPr>
            <a:spLocks noGrp="1"/>
          </p:cNvSpPr>
          <p:nvPr>
            <p:ph type="ftr" sz="quarter" idx="11"/>
          </p:nvPr>
        </p:nvSpPr>
        <p:spPr>
          <a:xfrm>
            <a:off x="4038600" y="6274705"/>
            <a:ext cx="4114800" cy="365125"/>
          </a:xfrm>
        </p:spPr>
        <p:txBody>
          <a:bodyPr/>
          <a:lstStyle>
            <a:lvl1pPr>
              <a:defRPr b="0" i="0">
                <a:latin typeface="Helvetica Neue Thin" panose="020B0403020202020204" pitchFamily="34" charset="0"/>
                <a:ea typeface="Helvetica Neue Thin" panose="020B0403020202020204" pitchFamily="34" charset="0"/>
              </a:defRPr>
            </a:lvl1pPr>
          </a:lstStyle>
          <a:p>
            <a:r>
              <a:rPr lang="en-US" dirty="0"/>
              <a:t>STRICTLY PRIVATE &amp; CONFIDENTIAL</a:t>
            </a:r>
          </a:p>
        </p:txBody>
      </p:sp>
      <p:sp>
        <p:nvSpPr>
          <p:cNvPr id="6" name="Slide Number Placeholder 5">
            <a:extLst>
              <a:ext uri="{FF2B5EF4-FFF2-40B4-BE49-F238E27FC236}">
                <a16:creationId xmlns:a16="http://schemas.microsoft.com/office/drawing/2014/main" id="{48CDED13-FD1F-2546-A6C7-A730DA3DF493}"/>
              </a:ext>
            </a:extLst>
          </p:cNvPr>
          <p:cNvSpPr>
            <a:spLocks noGrp="1"/>
          </p:cNvSpPr>
          <p:nvPr>
            <p:ph type="sldNum" sz="quarter" idx="12"/>
          </p:nvPr>
        </p:nvSpPr>
        <p:spPr>
          <a:xfrm>
            <a:off x="8932800" y="6274705"/>
            <a:ext cx="2743200" cy="365125"/>
          </a:xfrm>
        </p:spPr>
        <p:txBody>
          <a:bodyPr/>
          <a:lstStyle>
            <a:lvl1pPr>
              <a:defRPr b="0" i="0">
                <a:latin typeface="Helvetica Neue Thin" panose="020B0403020202020204" pitchFamily="34" charset="0"/>
                <a:ea typeface="Helvetica Neue Thin" panose="020B0403020202020204" pitchFamily="34" charset="0"/>
              </a:defRPr>
            </a:lvl1pPr>
          </a:lstStyle>
          <a:p>
            <a:fld id="{C1D93768-38EC-1B4D-A024-C98A3E6B1F0B}" type="slidenum">
              <a:rPr lang="en-US" smtClean="0"/>
              <a:pPr/>
              <a:t>‹#›</a:t>
            </a:fld>
            <a:endParaRPr lang="en-US" dirty="0"/>
          </a:p>
        </p:txBody>
      </p:sp>
      <p:sp>
        <p:nvSpPr>
          <p:cNvPr id="8" name="Rectangle 7">
            <a:extLst>
              <a:ext uri="{FF2B5EF4-FFF2-40B4-BE49-F238E27FC236}">
                <a16:creationId xmlns:a16="http://schemas.microsoft.com/office/drawing/2014/main" id="{BD9DBCAF-9644-7F40-897A-A207D66D2276}"/>
              </a:ext>
            </a:extLst>
          </p:cNvPr>
          <p:cNvSpPr/>
          <p:nvPr userDrawn="1"/>
        </p:nvSpPr>
        <p:spPr>
          <a:xfrm>
            <a:off x="-784413" y="1063103"/>
            <a:ext cx="587751" cy="851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0</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0</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0</a:t>
            </a:r>
          </a:p>
        </p:txBody>
      </p:sp>
      <p:sp>
        <p:nvSpPr>
          <p:cNvPr id="9" name="Rectangle 8">
            <a:extLst>
              <a:ext uri="{FF2B5EF4-FFF2-40B4-BE49-F238E27FC236}">
                <a16:creationId xmlns:a16="http://schemas.microsoft.com/office/drawing/2014/main" id="{F20FBD1F-1FC1-4A49-9F2B-83BCDF3A65E9}"/>
              </a:ext>
            </a:extLst>
          </p:cNvPr>
          <p:cNvSpPr/>
          <p:nvPr userDrawn="1"/>
        </p:nvSpPr>
        <p:spPr>
          <a:xfrm>
            <a:off x="-784413" y="2033225"/>
            <a:ext cx="587751" cy="851305"/>
          </a:xfrm>
          <a:prstGeom prst="rect">
            <a:avLst/>
          </a:pr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58</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58</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58</a:t>
            </a:r>
          </a:p>
        </p:txBody>
      </p:sp>
      <p:sp>
        <p:nvSpPr>
          <p:cNvPr id="10" name="Rectangle 9">
            <a:extLst>
              <a:ext uri="{FF2B5EF4-FFF2-40B4-BE49-F238E27FC236}">
                <a16:creationId xmlns:a16="http://schemas.microsoft.com/office/drawing/2014/main" id="{33B5D1C9-C909-0342-9428-7FB640261ED4}"/>
              </a:ext>
            </a:extLst>
          </p:cNvPr>
          <p:cNvSpPr/>
          <p:nvPr userDrawn="1"/>
        </p:nvSpPr>
        <p:spPr>
          <a:xfrm>
            <a:off x="-784413" y="3003347"/>
            <a:ext cx="587751" cy="8513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191</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191</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191</a:t>
            </a:r>
          </a:p>
        </p:txBody>
      </p:sp>
      <p:sp>
        <p:nvSpPr>
          <p:cNvPr id="11" name="Rectangle 10">
            <a:extLst>
              <a:ext uri="{FF2B5EF4-FFF2-40B4-BE49-F238E27FC236}">
                <a16:creationId xmlns:a16="http://schemas.microsoft.com/office/drawing/2014/main" id="{0038F4B3-F6AC-5542-8FBD-43F805FFD8DF}"/>
              </a:ext>
            </a:extLst>
          </p:cNvPr>
          <p:cNvSpPr/>
          <p:nvPr userDrawn="1"/>
        </p:nvSpPr>
        <p:spPr>
          <a:xfrm>
            <a:off x="-784413" y="3973469"/>
            <a:ext cx="587751" cy="851305"/>
          </a:xfrm>
          <a:prstGeom prst="rect">
            <a:avLst/>
          </a:prstGeom>
          <a:solidFill>
            <a:srgbClr val="8B0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139</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14</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36</a:t>
            </a:r>
          </a:p>
        </p:txBody>
      </p:sp>
      <p:sp>
        <p:nvSpPr>
          <p:cNvPr id="12" name="Rectangle 11">
            <a:extLst>
              <a:ext uri="{FF2B5EF4-FFF2-40B4-BE49-F238E27FC236}">
                <a16:creationId xmlns:a16="http://schemas.microsoft.com/office/drawing/2014/main" id="{4F881189-2BD5-7448-A551-EB211900BD21}"/>
              </a:ext>
            </a:extLst>
          </p:cNvPr>
          <p:cNvSpPr/>
          <p:nvPr userDrawn="1"/>
        </p:nvSpPr>
        <p:spPr>
          <a:xfrm>
            <a:off x="-784413" y="4943592"/>
            <a:ext cx="587751" cy="851305"/>
          </a:xfrm>
          <a:prstGeom prst="rect">
            <a:avLst/>
          </a:prstGeom>
          <a:solidFill>
            <a:srgbClr val="D90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217</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11</a:t>
            </a:r>
          </a:p>
          <a:p>
            <a:pPr algn="ctr"/>
            <a:r>
              <a:rPr lang="en-US" sz="1200" b="0" i="0" dirty="0">
                <a:latin typeface="Helvetica Neue Thin" panose="020B0403020202020204" pitchFamily="34" charset="0"/>
                <a:ea typeface="Helvetica Neue Thin" panose="020B0403020202020204" pitchFamily="34" charset="0"/>
                <a:cs typeface="Helvetica Neue" panose="02000503000000020004" pitchFamily="2" charset="0"/>
              </a:rPr>
              <a:t>52</a:t>
            </a:r>
          </a:p>
        </p:txBody>
      </p:sp>
      <p:pic>
        <p:nvPicPr>
          <p:cNvPr id="13" name="Picture 12" descr="A close up of a logo&#10;&#10;Description automatically generated">
            <a:extLst>
              <a:ext uri="{FF2B5EF4-FFF2-40B4-BE49-F238E27FC236}">
                <a16:creationId xmlns:a16="http://schemas.microsoft.com/office/drawing/2014/main" id="{901C4736-D422-764A-BB86-CFE5DF6002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6000" y="6360936"/>
            <a:ext cx="1288061" cy="192662"/>
          </a:xfrm>
          <a:prstGeom prst="rect">
            <a:avLst/>
          </a:prstGeom>
        </p:spPr>
      </p:pic>
      <p:sp>
        <p:nvSpPr>
          <p:cNvPr id="15" name="Parallelogram 14">
            <a:extLst>
              <a:ext uri="{FF2B5EF4-FFF2-40B4-BE49-F238E27FC236}">
                <a16:creationId xmlns:a16="http://schemas.microsoft.com/office/drawing/2014/main" id="{A49DC629-50FA-634B-9187-AE5794BCEEFC}"/>
              </a:ext>
            </a:extLst>
          </p:cNvPr>
          <p:cNvSpPr/>
          <p:nvPr userDrawn="1"/>
        </p:nvSpPr>
        <p:spPr>
          <a:xfrm>
            <a:off x="5493366" y="768291"/>
            <a:ext cx="1205268" cy="87502"/>
          </a:xfrm>
          <a:prstGeom prst="parallelogram">
            <a:avLst>
              <a:gd name="adj" fmla="val 7942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Tree>
    <p:extLst>
      <p:ext uri="{BB962C8B-B14F-4D97-AF65-F5344CB8AC3E}">
        <p14:creationId xmlns:p14="http://schemas.microsoft.com/office/powerpoint/2010/main" val="14183417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87C32E-921A-EF47-8AC1-6D80AD9058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7D991F-FA65-8248-A9A8-25FA646F7D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B8A615-6585-5947-8C24-8D80A50EFA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7961C6B-6A64-A34E-87A8-98EBA475CC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STRICTLY PRIVATE &amp; CONFIDENTIAL</a:t>
            </a:r>
          </a:p>
        </p:txBody>
      </p:sp>
      <p:sp>
        <p:nvSpPr>
          <p:cNvPr id="6" name="Slide Number Placeholder 5">
            <a:extLst>
              <a:ext uri="{FF2B5EF4-FFF2-40B4-BE49-F238E27FC236}">
                <a16:creationId xmlns:a16="http://schemas.microsoft.com/office/drawing/2014/main" id="{E782E96A-82F7-614B-BD48-9BC45CF439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93768-38EC-1B4D-A024-C98A3E6B1F0B}" type="slidenum">
              <a:rPr lang="en-US" smtClean="0"/>
              <a:t>‹#›</a:t>
            </a:fld>
            <a:endParaRPr lang="en-US" dirty="0"/>
          </a:p>
        </p:txBody>
      </p:sp>
    </p:spTree>
    <p:extLst>
      <p:ext uri="{BB962C8B-B14F-4D97-AF65-F5344CB8AC3E}">
        <p14:creationId xmlns:p14="http://schemas.microsoft.com/office/powerpoint/2010/main" val="409887197"/>
      </p:ext>
    </p:extLst>
  </p:cSld>
  <p:clrMap bg1="lt1" tx1="dk1" bg2="lt2" tx2="dk2" accent1="accent1" accent2="accent2" accent3="accent3" accent4="accent4" accent5="accent5" accent6="accent6" hlink="hlink" folHlink="folHlink"/>
  <p:sldLayoutIdLst>
    <p:sldLayoutId id="2147483655" r:id="rId1"/>
    <p:sldLayoutId id="2147483650" r:id="rId2"/>
    <p:sldLayoutId id="2147483649" r:id="rId3"/>
    <p:sldLayoutId id="2147483652" r:id="rId4"/>
    <p:sldLayoutId id="2147483657" r:id="rId5"/>
    <p:sldLayoutId id="2147483658"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7.png"/><Relationship Id="rId7" Type="http://schemas.openxmlformats.org/officeDocument/2006/relationships/image" Target="../media/image7.pn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hyperlink" Target="https://drive.google.com/file/d/10K7BRz7DWKAFZ-hzK2XvudE70X3RfEG5/view" TargetMode="External"/><Relationship Id="rId5" Type="http://schemas.openxmlformats.org/officeDocument/2006/relationships/hyperlink" Target="https://www.bvca.co.uk/Portals/0/Documents/Research/2023%20Reports/BVCA-and-Level-20-Diversity-and-Inclusion-Report-2023.pdf" TargetMode="External"/><Relationship Id="rId4" Type="http://schemas.openxmlformats.org/officeDocument/2006/relationships/hyperlink" Target="https://static1.squarespace.com/static/58ed40453a04116f46e8d99b/t/6540f13ce749f70ea1357633/1698754894158/Accelerate+to+Excel.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tempocap.com/2021/03/08/international-womens-day-2021/" TargetMode="External"/><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hyperlink" Target="https://www.tempocap.com/2022/03/08/2845/"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jpeg"/><Relationship Id="rId9"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0.jpg"/><Relationship Id="rId5" Type="http://schemas.microsoft.com/office/2007/relationships/hdphoto" Target="../media/hdphoto3.wdp"/><Relationship Id="rId10" Type="http://schemas.openxmlformats.org/officeDocument/2006/relationships/image" Target="../media/image79.jpeg"/><Relationship Id="rId4" Type="http://schemas.openxmlformats.org/officeDocument/2006/relationships/image" Target="../media/image76.png"/><Relationship Id="rId9" Type="http://schemas.microsoft.com/office/2007/relationships/hdphoto" Target="../media/hdphoto5.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pwc.com/gx/en/sustainability/assets/pwc-private-equity-responsible-investment-survey-2023.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png"/><Relationship Id="rId3" Type="http://schemas.openxmlformats.org/officeDocument/2006/relationships/image" Target="../media/image29.tiff"/><Relationship Id="rId7" Type="http://schemas.openxmlformats.org/officeDocument/2006/relationships/image" Target="../media/image33.jpeg"/><Relationship Id="rId12" Type="http://schemas.openxmlformats.org/officeDocument/2006/relationships/image" Target="../media/image38.tiff"/><Relationship Id="rId17" Type="http://schemas.openxmlformats.org/officeDocument/2006/relationships/image" Target="../media/image43.png"/><Relationship Id="rId2" Type="http://schemas.openxmlformats.org/officeDocument/2006/relationships/image" Target="../media/image28.jpeg"/><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5" Type="http://schemas.openxmlformats.org/officeDocument/2006/relationships/image" Target="../media/image41.jp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ilding with trees on the balconies&#10;&#10;Description automatically generated">
            <a:extLst>
              <a:ext uri="{FF2B5EF4-FFF2-40B4-BE49-F238E27FC236}">
                <a16:creationId xmlns:a16="http://schemas.microsoft.com/office/drawing/2014/main" id="{149F2079-290F-9E53-9F9E-A8F79AA130E8}"/>
              </a:ext>
            </a:extLst>
          </p:cNvPr>
          <p:cNvPicPr>
            <a:picLocks noChangeAspect="1"/>
          </p:cNvPicPr>
          <p:nvPr/>
        </p:nvPicPr>
        <p:blipFill rotWithShape="1">
          <a:blip r:embed="rId2"/>
          <a:srcRect l="74249"/>
          <a:stretch/>
        </p:blipFill>
        <p:spPr>
          <a:xfrm>
            <a:off x="9393382" y="-23749"/>
            <a:ext cx="2798618" cy="6721730"/>
          </a:xfrm>
          <a:prstGeom prst="rect">
            <a:avLst/>
          </a:prstGeom>
          <a:gradFill>
            <a:gsLst>
              <a:gs pos="0">
                <a:srgbClr val="AEE4FC">
                  <a:alpha val="89525"/>
                </a:srgbClr>
              </a:gs>
              <a:gs pos="34000">
                <a:srgbClr val="AEE4FC">
                  <a:alpha val="64979"/>
                </a:srgbClr>
              </a:gs>
              <a:gs pos="72000">
                <a:schemeClr val="bg1"/>
              </a:gs>
              <a:gs pos="100000">
                <a:schemeClr val="bg1"/>
              </a:gs>
            </a:gsLst>
            <a:lin ang="0" scaled="1"/>
          </a:gradFill>
          <a:effectLst>
            <a:softEdge rad="0"/>
          </a:effectLst>
        </p:spPr>
      </p:pic>
      <p:pic>
        <p:nvPicPr>
          <p:cNvPr id="3" name="Picture 2" descr="A building with trees on the balconies&#10;&#10;Description automatically generated">
            <a:extLst>
              <a:ext uri="{FF2B5EF4-FFF2-40B4-BE49-F238E27FC236}">
                <a16:creationId xmlns:a16="http://schemas.microsoft.com/office/drawing/2014/main" id="{CD246F4C-D87D-28CA-C593-464CFE889DA3}"/>
              </a:ext>
            </a:extLst>
          </p:cNvPr>
          <p:cNvPicPr>
            <a:picLocks noChangeAspect="1"/>
          </p:cNvPicPr>
          <p:nvPr/>
        </p:nvPicPr>
        <p:blipFill rotWithShape="1">
          <a:blip r:embed="rId2"/>
          <a:srcRect l="6980" b="3480"/>
          <a:stretch/>
        </p:blipFill>
        <p:spPr>
          <a:xfrm>
            <a:off x="-1" y="-225630"/>
            <a:ext cx="10474037" cy="7245420"/>
          </a:xfrm>
          <a:prstGeom prst="rect">
            <a:avLst/>
          </a:prstGeom>
          <a:noFill/>
          <a:effectLst>
            <a:softEdge rad="165100"/>
          </a:effectLst>
        </p:spPr>
      </p:pic>
      <p:sp>
        <p:nvSpPr>
          <p:cNvPr id="6" name="TextBox 5">
            <a:extLst>
              <a:ext uri="{FF2B5EF4-FFF2-40B4-BE49-F238E27FC236}">
                <a16:creationId xmlns:a16="http://schemas.microsoft.com/office/drawing/2014/main" id="{44DAD08E-567D-CC14-3CE1-BB4C54C144EB}"/>
              </a:ext>
            </a:extLst>
          </p:cNvPr>
          <p:cNvSpPr txBox="1"/>
          <p:nvPr/>
        </p:nvSpPr>
        <p:spPr>
          <a:xfrm>
            <a:off x="7317818" y="2784906"/>
            <a:ext cx="4068000" cy="654294"/>
          </a:xfrm>
          <a:prstGeom prst="rect">
            <a:avLst/>
          </a:prstGeom>
          <a:noFill/>
        </p:spPr>
        <p:txBody>
          <a:bodyPr wrap="square" rtlCol="0" anchor="ctr">
            <a:noAutofit/>
          </a:bodyPr>
          <a:lstStyle/>
          <a:p>
            <a:pPr algn="ctr"/>
            <a:r>
              <a:rPr lang="en-US" dirty="0">
                <a:latin typeface="Helvetica Neue Thin" panose="020B0403020202020204" pitchFamily="34" charset="0"/>
                <a:ea typeface="Helvetica Neue Thin" panose="020B0403020202020204" pitchFamily="34" charset="0"/>
                <a:cs typeface="Helvetica Neue" panose="02000503000000020004" pitchFamily="2" charset="0"/>
              </a:rPr>
              <a:t>Responsible Investment Report 2022/23</a:t>
            </a:r>
          </a:p>
        </p:txBody>
      </p:sp>
      <p:sp>
        <p:nvSpPr>
          <p:cNvPr id="7" name="Footer Placeholder 2">
            <a:extLst>
              <a:ext uri="{FF2B5EF4-FFF2-40B4-BE49-F238E27FC236}">
                <a16:creationId xmlns:a16="http://schemas.microsoft.com/office/drawing/2014/main" id="{3BE84AFD-C70B-0336-9D9E-0ABB8602FFBD}"/>
              </a:ext>
            </a:extLst>
          </p:cNvPr>
          <p:cNvSpPr txBox="1">
            <a:spLocks/>
          </p:cNvSpPr>
          <p:nvPr/>
        </p:nvSpPr>
        <p:spPr>
          <a:xfrm>
            <a:off x="7865558" y="6065292"/>
            <a:ext cx="297252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latin typeface="Helvetica Neue Thin" panose="020B0403020202020204" pitchFamily="34" charset="0"/>
                <a:ea typeface="Helvetica Neue Thin" panose="020B0403020202020204" pitchFamily="34" charset="0"/>
              </a:rPr>
              <a:t>STRICTLY PRIVATE &amp; CONFIDENTIAL</a:t>
            </a:r>
          </a:p>
        </p:txBody>
      </p:sp>
      <p:pic>
        <p:nvPicPr>
          <p:cNvPr id="8" name="Picture 7">
            <a:extLst>
              <a:ext uri="{FF2B5EF4-FFF2-40B4-BE49-F238E27FC236}">
                <a16:creationId xmlns:a16="http://schemas.microsoft.com/office/drawing/2014/main" id="{401E810E-81E1-13FC-279F-1E253D9EBD66}"/>
              </a:ext>
            </a:extLst>
          </p:cNvPr>
          <p:cNvPicPr>
            <a:picLocks noChangeAspect="1"/>
          </p:cNvPicPr>
          <p:nvPr/>
        </p:nvPicPr>
        <p:blipFill>
          <a:blip r:embed="rId3"/>
          <a:stretch>
            <a:fillRect/>
          </a:stretch>
        </p:blipFill>
        <p:spPr>
          <a:xfrm>
            <a:off x="7337332" y="2006931"/>
            <a:ext cx="3877516" cy="409562"/>
          </a:xfrm>
          <a:prstGeom prst="rect">
            <a:avLst/>
          </a:prstGeom>
        </p:spPr>
      </p:pic>
      <p:sp>
        <p:nvSpPr>
          <p:cNvPr id="2" name="Rectangle 1">
            <a:extLst>
              <a:ext uri="{FF2B5EF4-FFF2-40B4-BE49-F238E27FC236}">
                <a16:creationId xmlns:a16="http://schemas.microsoft.com/office/drawing/2014/main" id="{F34591AD-A275-D0B2-7FF6-C0C4A4FCE3AB}"/>
              </a:ext>
            </a:extLst>
          </p:cNvPr>
          <p:cNvSpPr/>
          <p:nvPr/>
        </p:nvSpPr>
        <p:spPr>
          <a:xfrm>
            <a:off x="0" y="-23750"/>
            <a:ext cx="12192000" cy="6881750"/>
          </a:xfrm>
          <a:prstGeom prst="rect">
            <a:avLst/>
          </a:prstGeom>
          <a:noFill/>
          <a:ln w="355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Tree>
    <p:extLst>
      <p:ext uri="{BB962C8B-B14F-4D97-AF65-F5344CB8AC3E}">
        <p14:creationId xmlns:p14="http://schemas.microsoft.com/office/powerpoint/2010/main" val="3880635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9FA8696-ABB7-D046-90B9-EDBC6A2B9323}"/>
              </a:ext>
            </a:extLst>
          </p:cNvPr>
          <p:cNvGrpSpPr>
            <a:grpSpLocks noChangeAspect="1"/>
          </p:cNvGrpSpPr>
          <p:nvPr/>
        </p:nvGrpSpPr>
        <p:grpSpPr>
          <a:xfrm>
            <a:off x="2406000" y="2052694"/>
            <a:ext cx="7380000" cy="4121335"/>
            <a:chOff x="2008452" y="1561202"/>
            <a:chExt cx="8175096" cy="4565355"/>
          </a:xfrm>
        </p:grpSpPr>
        <p:pic>
          <p:nvPicPr>
            <p:cNvPr id="6" name="Picture 5" descr="Logo, company name&#10;&#10;Description automatically generated">
              <a:extLst>
                <a:ext uri="{FF2B5EF4-FFF2-40B4-BE49-F238E27FC236}">
                  <a16:creationId xmlns:a16="http://schemas.microsoft.com/office/drawing/2014/main" id="{C66A8284-646E-3549-9B62-24F9017466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8452" y="1561202"/>
              <a:ext cx="1368000" cy="1368000"/>
            </a:xfrm>
            <a:prstGeom prst="rect">
              <a:avLst/>
            </a:prstGeom>
            <a:ln>
              <a:solidFill>
                <a:srgbClr val="D90B34"/>
              </a:solidFill>
            </a:ln>
          </p:spPr>
        </p:pic>
        <p:pic>
          <p:nvPicPr>
            <p:cNvPr id="10" name="Picture 9" descr="A picture containing icon&#10;&#10;Description automatically generated">
              <a:extLst>
                <a:ext uri="{FF2B5EF4-FFF2-40B4-BE49-F238E27FC236}">
                  <a16:creationId xmlns:a16="http://schemas.microsoft.com/office/drawing/2014/main" id="{92184D90-D113-0C41-B39B-BD6A3162E4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77484" y="1561202"/>
              <a:ext cx="1368000" cy="1368000"/>
            </a:xfrm>
            <a:prstGeom prst="rect">
              <a:avLst/>
            </a:prstGeom>
            <a:ln>
              <a:solidFill>
                <a:srgbClr val="D90B34"/>
              </a:solidFill>
            </a:ln>
          </p:spPr>
        </p:pic>
        <p:pic>
          <p:nvPicPr>
            <p:cNvPr id="12" name="Picture 11" descr="A picture containing icon&#10;&#10;Description automatically generated">
              <a:extLst>
                <a:ext uri="{FF2B5EF4-FFF2-40B4-BE49-F238E27FC236}">
                  <a16:creationId xmlns:a16="http://schemas.microsoft.com/office/drawing/2014/main" id="{EBA9A018-EE6F-624B-B916-F8BC3A6BC4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6516" y="1561202"/>
              <a:ext cx="1368000" cy="1368000"/>
            </a:xfrm>
            <a:prstGeom prst="rect">
              <a:avLst/>
            </a:prstGeom>
            <a:ln>
              <a:solidFill>
                <a:srgbClr val="D90B34"/>
              </a:solidFill>
            </a:ln>
          </p:spPr>
        </p:pic>
        <p:pic>
          <p:nvPicPr>
            <p:cNvPr id="14" name="Picture 13" descr="Icon&#10;&#10;Description automatically generated">
              <a:extLst>
                <a:ext uri="{FF2B5EF4-FFF2-40B4-BE49-F238E27FC236}">
                  <a16:creationId xmlns:a16="http://schemas.microsoft.com/office/drawing/2014/main" id="{38E381F7-7FED-9847-A998-45CC4CE551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15548" y="1561202"/>
              <a:ext cx="1368000" cy="1368000"/>
            </a:xfrm>
            <a:prstGeom prst="rect">
              <a:avLst/>
            </a:prstGeom>
            <a:ln>
              <a:solidFill>
                <a:srgbClr val="D90B34"/>
              </a:solidFill>
            </a:ln>
          </p:spPr>
        </p:pic>
        <p:pic>
          <p:nvPicPr>
            <p:cNvPr id="18" name="Picture 17" descr="A picture containing icon&#10;&#10;Description automatically generated">
              <a:extLst>
                <a:ext uri="{FF2B5EF4-FFF2-40B4-BE49-F238E27FC236}">
                  <a16:creationId xmlns:a16="http://schemas.microsoft.com/office/drawing/2014/main" id="{7B4BD2A2-533B-5D46-9A00-BF776272C2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08452" y="3147848"/>
              <a:ext cx="1368000" cy="1368000"/>
            </a:xfrm>
            <a:prstGeom prst="rect">
              <a:avLst/>
            </a:prstGeom>
            <a:ln>
              <a:solidFill>
                <a:srgbClr val="D90B34"/>
              </a:solidFill>
            </a:ln>
          </p:spPr>
        </p:pic>
        <p:pic>
          <p:nvPicPr>
            <p:cNvPr id="20" name="Picture 19" descr="A picture containing icon&#10;&#10;Description automatically generated">
              <a:extLst>
                <a:ext uri="{FF2B5EF4-FFF2-40B4-BE49-F238E27FC236}">
                  <a16:creationId xmlns:a16="http://schemas.microsoft.com/office/drawing/2014/main" id="{0252803E-E9D5-4944-A91A-B0B37D6033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7484" y="3147848"/>
              <a:ext cx="1368000" cy="1368000"/>
            </a:xfrm>
            <a:prstGeom prst="rect">
              <a:avLst/>
            </a:prstGeom>
            <a:ln>
              <a:solidFill>
                <a:srgbClr val="D90B34"/>
              </a:solidFill>
            </a:ln>
          </p:spPr>
        </p:pic>
        <p:pic>
          <p:nvPicPr>
            <p:cNvPr id="22" name="Picture 21" descr="Icon&#10;&#10;Description automatically generated">
              <a:extLst>
                <a:ext uri="{FF2B5EF4-FFF2-40B4-BE49-F238E27FC236}">
                  <a16:creationId xmlns:a16="http://schemas.microsoft.com/office/drawing/2014/main" id="{7632D818-F8E7-574C-B5F8-8F51166C19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46516" y="3147848"/>
              <a:ext cx="1368000" cy="1368000"/>
            </a:xfrm>
            <a:prstGeom prst="rect">
              <a:avLst/>
            </a:prstGeom>
            <a:ln>
              <a:solidFill>
                <a:srgbClr val="D90B34"/>
              </a:solidFill>
            </a:ln>
          </p:spPr>
        </p:pic>
        <p:pic>
          <p:nvPicPr>
            <p:cNvPr id="24" name="Picture 23" descr="Icon&#10;&#10;Description automatically generated">
              <a:extLst>
                <a:ext uri="{FF2B5EF4-FFF2-40B4-BE49-F238E27FC236}">
                  <a16:creationId xmlns:a16="http://schemas.microsoft.com/office/drawing/2014/main" id="{65D9C3E4-BBE4-C049-B55C-456B3E74492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15548" y="3147848"/>
              <a:ext cx="1368000" cy="1368000"/>
            </a:xfrm>
            <a:prstGeom prst="rect">
              <a:avLst/>
            </a:prstGeom>
            <a:ln>
              <a:solidFill>
                <a:srgbClr val="D90B34"/>
              </a:solidFill>
            </a:ln>
          </p:spPr>
        </p:pic>
        <p:pic>
          <p:nvPicPr>
            <p:cNvPr id="26" name="Picture 25" descr="A picture containing icon&#10;&#10;Description automatically generated">
              <a:extLst>
                <a:ext uri="{FF2B5EF4-FFF2-40B4-BE49-F238E27FC236}">
                  <a16:creationId xmlns:a16="http://schemas.microsoft.com/office/drawing/2014/main" id="{5CB74EB9-AC21-0440-9192-A7C861BE4CE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08452" y="4758557"/>
              <a:ext cx="1368000" cy="1368000"/>
            </a:xfrm>
            <a:prstGeom prst="rect">
              <a:avLst/>
            </a:prstGeom>
            <a:ln>
              <a:solidFill>
                <a:srgbClr val="D90B34"/>
              </a:solidFill>
            </a:ln>
          </p:spPr>
        </p:pic>
        <p:pic>
          <p:nvPicPr>
            <p:cNvPr id="28" name="Picture 27" descr="A picture containing icon&#10;&#10;Description automatically generated">
              <a:extLst>
                <a:ext uri="{FF2B5EF4-FFF2-40B4-BE49-F238E27FC236}">
                  <a16:creationId xmlns:a16="http://schemas.microsoft.com/office/drawing/2014/main" id="{983EBE61-4B3F-474B-BCB5-4979DC94749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77484" y="4758557"/>
              <a:ext cx="1368000" cy="1368000"/>
            </a:xfrm>
            <a:prstGeom prst="rect">
              <a:avLst/>
            </a:prstGeom>
            <a:ln>
              <a:solidFill>
                <a:srgbClr val="D90B34"/>
              </a:solidFill>
            </a:ln>
          </p:spPr>
        </p:pic>
        <p:pic>
          <p:nvPicPr>
            <p:cNvPr id="34" name="Picture 33" descr="Icon&#10;&#10;Description automatically generated">
              <a:extLst>
                <a:ext uri="{FF2B5EF4-FFF2-40B4-BE49-F238E27FC236}">
                  <a16:creationId xmlns:a16="http://schemas.microsoft.com/office/drawing/2014/main" id="{5CFD5254-1263-3341-8B1C-790AEE36598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46516" y="4734494"/>
              <a:ext cx="1368000" cy="1368000"/>
            </a:xfrm>
            <a:prstGeom prst="rect">
              <a:avLst/>
            </a:prstGeom>
            <a:ln>
              <a:solidFill>
                <a:srgbClr val="D90B34"/>
              </a:solidFill>
            </a:ln>
          </p:spPr>
        </p:pic>
        <p:pic>
          <p:nvPicPr>
            <p:cNvPr id="36" name="Picture 35" descr="Company name&#10;&#10;Description automatically generated">
              <a:extLst>
                <a:ext uri="{FF2B5EF4-FFF2-40B4-BE49-F238E27FC236}">
                  <a16:creationId xmlns:a16="http://schemas.microsoft.com/office/drawing/2014/main" id="{15509A7F-FFB1-AC4B-99A8-F416F13FE8A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815548" y="4734494"/>
              <a:ext cx="1368000" cy="1368000"/>
            </a:xfrm>
            <a:prstGeom prst="rect">
              <a:avLst/>
            </a:prstGeom>
            <a:ln>
              <a:solidFill>
                <a:srgbClr val="D90B34"/>
              </a:solidFill>
            </a:ln>
          </p:spPr>
        </p:pic>
      </p:grpSp>
      <p:sp>
        <p:nvSpPr>
          <p:cNvPr id="13" name="Rectangle 12">
            <a:extLst>
              <a:ext uri="{FF2B5EF4-FFF2-40B4-BE49-F238E27FC236}">
                <a16:creationId xmlns:a16="http://schemas.microsoft.com/office/drawing/2014/main" id="{944344CE-2CA2-D14B-85DB-BA1C775EFBB6}"/>
              </a:ext>
            </a:extLst>
          </p:cNvPr>
          <p:cNvSpPr/>
          <p:nvPr/>
        </p:nvSpPr>
        <p:spPr>
          <a:xfrm>
            <a:off x="527430" y="1069330"/>
            <a:ext cx="11160000" cy="1015663"/>
          </a:xfrm>
          <a:prstGeom prst="rect">
            <a:avLst/>
          </a:prstGeom>
        </p:spPr>
        <p:txBody>
          <a:bodyPr wrap="square">
            <a:spAutoFit/>
          </a:bodyPr>
          <a:lstStyle/>
          <a:p>
            <a:pPr algn="just"/>
            <a:r>
              <a:rPr lang="en-US" sz="1200" dirty="0">
                <a:solidFill>
                  <a:schemeClr val="tx2"/>
                </a:solidFill>
                <a:latin typeface="Helvetica Neue Thin" panose="020B0403020202020204" pitchFamily="34" charset="0"/>
                <a:ea typeface="Helvetica Neue Thin" panose="020B0403020202020204" pitchFamily="34" charset="0"/>
              </a:rPr>
              <a:t>The 2030 Agenda for Sustainable Development, adopted by all United Nations Member States in 2015, provides a shared blueprint for peace and prosperity for people and the planet, now and into the future. At its heart are the 17 Sustainable Development Goals (SDGs), a call for action by all countries. These goals recognise that ending poverty and other deprivations must go hand-in-hand with strategies that improve health and education, reduce inequality, and spur economic growth – all while tackling climate change and working to preserve our oceans and forests. Our portfolio companies contribute to the following 12 UN SDGs:</a:t>
            </a:r>
          </a:p>
        </p:txBody>
      </p:sp>
      <p:sp>
        <p:nvSpPr>
          <p:cNvPr id="29" name="Text Placeholder 4">
            <a:extLst>
              <a:ext uri="{FF2B5EF4-FFF2-40B4-BE49-F238E27FC236}">
                <a16:creationId xmlns:a16="http://schemas.microsoft.com/office/drawing/2014/main" id="{DA81D09A-8357-3F49-B881-5A0A1D8769BC}"/>
              </a:ext>
            </a:extLst>
          </p:cNvPr>
          <p:cNvSpPr txBox="1">
            <a:spLocks/>
          </p:cNvSpPr>
          <p:nvPr/>
        </p:nvSpPr>
        <p:spPr>
          <a:xfrm>
            <a:off x="516000" y="148756"/>
            <a:ext cx="11160000" cy="11016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en-GB" sz="2200" b="0" i="0" kern="1200" smtClean="0">
                <a:solidFill>
                  <a:srgbClr val="3A3A3A"/>
                </a:solidFill>
                <a:latin typeface="Helvetica Neue Thin" panose="020B0403020202020204" pitchFamily="34" charset="0"/>
                <a:ea typeface="Helvetica Neue Thin" panose="020B0403020202020204" pitchFamily="34" charset="0"/>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74675" algn="l"/>
              </a:tabLst>
            </a:pPr>
            <a:r>
              <a:rPr lang="en-US" sz="2500" dirty="0">
                <a:solidFill>
                  <a:schemeClr val="tx2"/>
                </a:solidFill>
              </a:rPr>
              <a:t>100% of our portfolio companies contribute to UN Sustainable Development Goals</a:t>
            </a:r>
          </a:p>
        </p:txBody>
      </p:sp>
      <p:sp>
        <p:nvSpPr>
          <p:cNvPr id="27" name="Parallelogram 26">
            <a:extLst>
              <a:ext uri="{FF2B5EF4-FFF2-40B4-BE49-F238E27FC236}">
                <a16:creationId xmlns:a16="http://schemas.microsoft.com/office/drawing/2014/main" id="{56C4D290-B4AB-1148-B9C4-9F635828155D}"/>
              </a:ext>
            </a:extLst>
          </p:cNvPr>
          <p:cNvSpPr/>
          <p:nvPr/>
        </p:nvSpPr>
        <p:spPr>
          <a:xfrm flipH="1">
            <a:off x="9737432" y="75297"/>
            <a:ext cx="2772000" cy="234000"/>
          </a:xfrm>
          <a:prstGeom prst="parallelogram">
            <a:avLst>
              <a:gd name="adj" fmla="val 109923"/>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0" bIns="0" rtlCol="0" anchor="t"/>
          <a:lstStyle/>
          <a:p>
            <a:r>
              <a:rPr lang="en-US" sz="1100" dirty="0">
                <a:latin typeface="Helvetica Neue" panose="02000503000000020004" pitchFamily="2" charset="0"/>
                <a:ea typeface="Helvetica Neue" panose="02000503000000020004" pitchFamily="2" charset="0"/>
                <a:cs typeface="Helvetica Neue" panose="02000503000000020004" pitchFamily="2" charset="0"/>
              </a:rPr>
              <a:t>MAKING A POSITIVE IMPACT</a:t>
            </a:r>
          </a:p>
        </p:txBody>
      </p:sp>
      <p:sp>
        <p:nvSpPr>
          <p:cNvPr id="2" name="Slide Number Placeholder 3">
            <a:extLst>
              <a:ext uri="{FF2B5EF4-FFF2-40B4-BE49-F238E27FC236}">
                <a16:creationId xmlns:a16="http://schemas.microsoft.com/office/drawing/2014/main" id="{373D292F-11EA-2420-7090-B8EFB6178D58}"/>
              </a:ext>
            </a:extLst>
          </p:cNvPr>
          <p:cNvSpPr txBox="1">
            <a:spLocks/>
          </p:cNvSpPr>
          <p:nvPr/>
        </p:nvSpPr>
        <p:spPr>
          <a:xfrm>
            <a:off x="8932800" y="62747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Helvetica Neue Thin" panose="020B0403020202020204" pitchFamily="34" charset="0"/>
                <a:ea typeface="Helvetica Neue Thin" panose="020B0403020202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D93768-38EC-1B4D-A024-C98A3E6B1F0B}" type="slidenum">
              <a:rPr lang="en-US" smtClean="0">
                <a:solidFill>
                  <a:schemeClr val="bg2"/>
                </a:solidFill>
              </a:rPr>
              <a:pPr/>
              <a:t>10</a:t>
            </a:fld>
            <a:endParaRPr lang="en-US" dirty="0">
              <a:solidFill>
                <a:schemeClr val="bg2"/>
              </a:solidFill>
            </a:endParaRPr>
          </a:p>
        </p:txBody>
      </p:sp>
    </p:spTree>
    <p:extLst>
      <p:ext uri="{BB962C8B-B14F-4D97-AF65-F5344CB8AC3E}">
        <p14:creationId xmlns:p14="http://schemas.microsoft.com/office/powerpoint/2010/main" val="3472628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room with white doors&#10;&#10;Description automatically generated with medium confidence">
            <a:extLst>
              <a:ext uri="{FF2B5EF4-FFF2-40B4-BE49-F238E27FC236}">
                <a16:creationId xmlns:a16="http://schemas.microsoft.com/office/drawing/2014/main" id="{F4AD0067-0479-1B1D-86F9-FC65771279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8064AB36-941E-8DD7-B7B5-57F92521768D}"/>
              </a:ext>
            </a:extLst>
          </p:cNvPr>
          <p:cNvSpPr/>
          <p:nvPr/>
        </p:nvSpPr>
        <p:spPr>
          <a:xfrm>
            <a:off x="0" y="1282"/>
            <a:ext cx="12186863" cy="6856718"/>
          </a:xfrm>
          <a:prstGeom prst="rect">
            <a:avLst/>
          </a:prstGeom>
          <a:solidFill>
            <a:schemeClr val="bg1">
              <a:alpha val="3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solidFill>
                <a:schemeClr val="bg1">
                  <a:lumMod val="95000"/>
                </a:schemeClr>
              </a:solidFill>
            </a:endParaRPr>
          </a:p>
        </p:txBody>
      </p:sp>
      <p:sp>
        <p:nvSpPr>
          <p:cNvPr id="18" name="Parallelogram 17">
            <a:extLst>
              <a:ext uri="{FF2B5EF4-FFF2-40B4-BE49-F238E27FC236}">
                <a16:creationId xmlns:a16="http://schemas.microsoft.com/office/drawing/2014/main" id="{6CC782B3-95F7-8B4B-A977-4F93D0889348}"/>
              </a:ext>
            </a:extLst>
          </p:cNvPr>
          <p:cNvSpPr/>
          <p:nvPr/>
        </p:nvSpPr>
        <p:spPr>
          <a:xfrm flipH="1">
            <a:off x="9737432" y="75297"/>
            <a:ext cx="2772000" cy="234000"/>
          </a:xfrm>
          <a:prstGeom prst="parallelogram">
            <a:avLst>
              <a:gd name="adj" fmla="val 109923"/>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0" bIns="0" rtlCol="0" anchor="t"/>
          <a:lstStyle/>
          <a:p>
            <a:r>
              <a:rPr lang="en-US" sz="1100" dirty="0">
                <a:latin typeface="Helvetica Neue" panose="02000503000000020004" pitchFamily="2" charset="0"/>
                <a:ea typeface="Helvetica Neue" panose="02000503000000020004" pitchFamily="2" charset="0"/>
                <a:cs typeface="Helvetica Neue" panose="02000503000000020004" pitchFamily="2" charset="0"/>
              </a:rPr>
              <a:t>MAKING A POSITIVE IMPACT</a:t>
            </a:r>
          </a:p>
        </p:txBody>
      </p:sp>
      <p:pic>
        <p:nvPicPr>
          <p:cNvPr id="22" name="Picture 21" descr="Text&#10;&#10;Description automatically generated">
            <a:extLst>
              <a:ext uri="{FF2B5EF4-FFF2-40B4-BE49-F238E27FC236}">
                <a16:creationId xmlns:a16="http://schemas.microsoft.com/office/drawing/2014/main" id="{02D913E5-E718-CE9C-5BDA-7FCCAF6EE1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273" t="14515" r="12071" b="4573"/>
          <a:stretch/>
        </p:blipFill>
        <p:spPr>
          <a:xfrm>
            <a:off x="5796504" y="3145871"/>
            <a:ext cx="5796000" cy="3312000"/>
          </a:xfrm>
          <a:prstGeom prst="rect">
            <a:avLst/>
          </a:prstGeom>
        </p:spPr>
      </p:pic>
      <p:sp>
        <p:nvSpPr>
          <p:cNvPr id="10" name="Text Placeholder 4">
            <a:extLst>
              <a:ext uri="{FF2B5EF4-FFF2-40B4-BE49-F238E27FC236}">
                <a16:creationId xmlns:a16="http://schemas.microsoft.com/office/drawing/2014/main" id="{12CBCA2A-DBE5-A746-B795-F92E6C2B79D3}"/>
              </a:ext>
            </a:extLst>
          </p:cNvPr>
          <p:cNvSpPr>
            <a:spLocks noGrp="1"/>
          </p:cNvSpPr>
          <p:nvPr>
            <p:ph type="body" sz="quarter" idx="13"/>
          </p:nvPr>
        </p:nvSpPr>
        <p:spPr>
          <a:xfrm>
            <a:off x="503478" y="148756"/>
            <a:ext cx="4069716" cy="1101600"/>
          </a:xfrm>
        </p:spPr>
        <p:txBody>
          <a:bodyPr>
            <a:noAutofit/>
          </a:bodyPr>
          <a:lstStyle/>
          <a:p>
            <a:pPr>
              <a:tabLst>
                <a:tab pos="574675" algn="l"/>
              </a:tabLst>
            </a:pPr>
            <a:r>
              <a:rPr lang="en-US" sz="2500" dirty="0">
                <a:solidFill>
                  <a:schemeClr val="tx1"/>
                </a:solidFill>
              </a:rPr>
              <a:t>Moving diversity forward</a:t>
            </a:r>
          </a:p>
        </p:txBody>
      </p:sp>
      <p:sp>
        <p:nvSpPr>
          <p:cNvPr id="4" name="Rectangle 3">
            <a:extLst>
              <a:ext uri="{FF2B5EF4-FFF2-40B4-BE49-F238E27FC236}">
                <a16:creationId xmlns:a16="http://schemas.microsoft.com/office/drawing/2014/main" id="{6B0DA91D-2923-67A7-0BE6-E61A25269669}"/>
              </a:ext>
            </a:extLst>
          </p:cNvPr>
          <p:cNvSpPr/>
          <p:nvPr/>
        </p:nvSpPr>
        <p:spPr>
          <a:xfrm>
            <a:off x="6183719" y="5677376"/>
            <a:ext cx="5172809" cy="523220"/>
          </a:xfrm>
          <a:prstGeom prst="rect">
            <a:avLst/>
          </a:prstGeom>
        </p:spPr>
        <p:txBody>
          <a:bodyPr wrap="square">
            <a:spAutoFit/>
          </a:bodyPr>
          <a:lstStyle/>
          <a:p>
            <a:pPr algn="ctr"/>
            <a:r>
              <a:rPr lang="en-US" sz="1400" dirty="0">
                <a:latin typeface="Helvetica Neue Thin" panose="020B0403020202020204" pitchFamily="34" charset="0"/>
                <a:ea typeface="Helvetica Neue Thin" panose="020B0403020202020204" pitchFamily="34" charset="0"/>
                <a:cs typeface="Arial" panose="020B0604020202020204" pitchFamily="34" charset="0"/>
              </a:rPr>
              <a:t>A word cloud generated by TempoCap’s International </a:t>
            </a:r>
          </a:p>
          <a:p>
            <a:pPr algn="ctr"/>
            <a:r>
              <a:rPr lang="en-US" sz="1400" dirty="0">
                <a:latin typeface="Helvetica Neue Thin" panose="020B0403020202020204" pitchFamily="34" charset="0"/>
                <a:ea typeface="Helvetica Neue Thin" panose="020B0403020202020204" pitchFamily="34" charset="0"/>
                <a:cs typeface="Arial" panose="020B0604020202020204" pitchFamily="34" charset="0"/>
              </a:rPr>
              <a:t>Women’s Day interviews with our team and portfolio companies</a:t>
            </a:r>
          </a:p>
        </p:txBody>
      </p:sp>
      <p:sp>
        <p:nvSpPr>
          <p:cNvPr id="35" name="Rectangle 34">
            <a:extLst>
              <a:ext uri="{FF2B5EF4-FFF2-40B4-BE49-F238E27FC236}">
                <a16:creationId xmlns:a16="http://schemas.microsoft.com/office/drawing/2014/main" id="{A961D235-A30C-2182-DC15-D7EF47F2EB6C}"/>
              </a:ext>
            </a:extLst>
          </p:cNvPr>
          <p:cNvSpPr/>
          <p:nvPr/>
        </p:nvSpPr>
        <p:spPr>
          <a:xfrm>
            <a:off x="465974" y="875379"/>
            <a:ext cx="5101741" cy="5406489"/>
          </a:xfrm>
          <a:prstGeom prst="rect">
            <a:avLst/>
          </a:prstGeom>
          <a:noFill/>
        </p:spPr>
        <p:txBody>
          <a:bodyPr wrap="square" anchor="ctr">
            <a:noAutofit/>
          </a:bodyPr>
          <a:lstStyle/>
          <a:p>
            <a:pPr algn="just"/>
            <a:r>
              <a:rPr lang="en-GB" sz="1100" dirty="0">
                <a:latin typeface="Helvetica Neue Thin" panose="020B0403020202020204" pitchFamily="34" charset="0"/>
              </a:rPr>
              <a:t>The latest annual report from the </a:t>
            </a:r>
            <a:r>
              <a:rPr lang="en-GB" sz="1100" dirty="0">
                <a:latin typeface="Helvetica Neue Thin" panose="020B0403020202020204" pitchFamily="34" charset="0"/>
                <a:hlinkClick r:id="rId4"/>
              </a:rPr>
              <a:t>Female Founders Forum</a:t>
            </a:r>
            <a:r>
              <a:rPr lang="en-GB" sz="1100" dirty="0">
                <a:latin typeface="Helvetica Neue Thin" panose="020B0403020202020204" pitchFamily="34" charset="0"/>
              </a:rPr>
              <a:t>, reveals the latest Beauhurst data for 2023, showing that just 3.5% of equity investment for the first half of 2023 went to female-led businesses, while 85.1% went to male-led firms, and 11.4% went to startups co-led by women and men. </a:t>
            </a:r>
          </a:p>
          <a:p>
            <a:pPr algn="just"/>
            <a:endParaRPr lang="en-GB" sz="1100" dirty="0">
              <a:solidFill>
                <a:srgbClr val="333333"/>
              </a:solidFill>
              <a:latin typeface="Georgia" panose="02040502050405020303" pitchFamily="18" charset="0"/>
              <a:ea typeface="Helvetica Neue Thin" panose="020B0403020202020204" pitchFamily="34" charset="0"/>
            </a:endParaRPr>
          </a:p>
          <a:p>
            <a:pPr algn="just"/>
            <a:r>
              <a:rPr lang="en-US" sz="1100" dirty="0">
                <a:latin typeface="Helvetica Neue Thin" panose="020B0403020202020204" pitchFamily="34" charset="0"/>
                <a:ea typeface="Helvetica Neue Thin" panose="020B0403020202020204" pitchFamily="34" charset="0"/>
              </a:rPr>
              <a:t>In </a:t>
            </a:r>
            <a:r>
              <a:rPr lang="en-US" sz="1100" dirty="0" err="1">
                <a:latin typeface="Helvetica Neue Thin" panose="020B0403020202020204" pitchFamily="34" charset="0"/>
                <a:ea typeface="Helvetica Neue Thin" panose="020B0403020202020204" pitchFamily="34" charset="0"/>
              </a:rPr>
              <a:t>TempoCap’s</a:t>
            </a:r>
            <a:r>
              <a:rPr lang="en-US" sz="1100" dirty="0">
                <a:latin typeface="Helvetica Neue Thin" panose="020B0403020202020204" pitchFamily="34" charset="0"/>
                <a:ea typeface="Helvetica Neue Thin" panose="020B0403020202020204" pitchFamily="34" charset="0"/>
              </a:rPr>
              <a:t> portfolio, 65% of companies had mixed-gender leadership teams in 2022. Although perhaps not a perfect comparison as we do not track founding teams, but executive teams instead, this indicates a better balance than the industry figures noted above. This is also an increase from 2021, when 44% of portfolio companies had mixed-gender leadership. Nevertheless, there is still a great deal to be done to move towards gender equality.</a:t>
            </a:r>
          </a:p>
          <a:p>
            <a:pPr algn="just"/>
            <a:endParaRPr lang="en-US" sz="1100" dirty="0">
              <a:latin typeface="Helvetica Neue Thin" panose="020B0403020202020204" pitchFamily="34" charset="0"/>
              <a:ea typeface="Helvetica Neue Thin" panose="020B0403020202020204" pitchFamily="34" charset="0"/>
            </a:endParaRPr>
          </a:p>
          <a:p>
            <a:pPr algn="just"/>
            <a:r>
              <a:rPr lang="en-US" sz="1100" dirty="0">
                <a:latin typeface="Helvetica Neue Thin" panose="020B0403020202020204" pitchFamily="34" charset="0"/>
                <a:ea typeface="Helvetica Neue Thin" panose="020B0403020202020204" pitchFamily="34" charset="0"/>
              </a:rPr>
              <a:t>Other measures of diversity are also unflattering to the industry. A 2022-23 survey conducted by the </a:t>
            </a:r>
            <a:r>
              <a:rPr lang="en-US" sz="1100" dirty="0">
                <a:latin typeface="Helvetica Neue Thin" panose="020B0403020202020204" pitchFamily="34" charset="0"/>
                <a:ea typeface="Helvetica Neue Thin" panose="020B0403020202020204" pitchFamily="34" charset="0"/>
                <a:hlinkClick r:id="rId5"/>
              </a:rPr>
              <a:t>BVCA</a:t>
            </a:r>
            <a:r>
              <a:rPr lang="en-US" sz="1100" dirty="0">
                <a:latin typeface="Helvetica Neue Thin" panose="020B0403020202020204" pitchFamily="34" charset="0"/>
                <a:ea typeface="Helvetica Neue Thin" panose="020B0403020202020204" pitchFamily="34" charset="0"/>
              </a:rPr>
              <a:t> in partnership with Level 20 revealed that over 80% of people working in PE and VC are white, with 26% of firms having all-white UK investment teams. </a:t>
            </a:r>
            <a:r>
              <a:rPr lang="en-US" sz="1100" dirty="0">
                <a:latin typeface="Helvetica Neue Thin" panose="020B0403020202020204" pitchFamily="34" charset="0"/>
                <a:ea typeface="Helvetica Neue Thin" panose="020B0403020202020204" pitchFamily="34" charset="0"/>
                <a:hlinkClick r:id="rId6"/>
              </a:rPr>
              <a:t>EWVC’s</a:t>
            </a:r>
            <a:r>
              <a:rPr lang="en-US" sz="1100" dirty="0">
                <a:latin typeface="Helvetica Neue Thin" panose="020B0403020202020204" pitchFamily="34" charset="0"/>
                <a:ea typeface="Helvetica Neue Thin" panose="020B0403020202020204" pitchFamily="34" charset="0"/>
              </a:rPr>
              <a:t> 2023 survey showed that an astonishing 70% of European VC investment committees had no female members in 2022. While </a:t>
            </a:r>
            <a:r>
              <a:rPr lang="en-US" sz="1100" dirty="0" err="1">
                <a:latin typeface="Helvetica Neue Thin" panose="020B0403020202020204" pitchFamily="34" charset="0"/>
                <a:ea typeface="Helvetica Neue Thin" panose="020B0403020202020204" pitchFamily="34" charset="0"/>
              </a:rPr>
              <a:t>TempoCap</a:t>
            </a:r>
            <a:r>
              <a:rPr lang="en-US" sz="1100" dirty="0">
                <a:latin typeface="Helvetica Neue Thin" panose="020B0403020202020204" pitchFamily="34" charset="0"/>
                <a:ea typeface="Helvetica Neue Thin" panose="020B0403020202020204" pitchFamily="34" charset="0"/>
              </a:rPr>
              <a:t> does have female representation on its investment committee, and 38% female representation across the wider the team, we remain some way from equal across genders.</a:t>
            </a:r>
          </a:p>
          <a:p>
            <a:pPr algn="just"/>
            <a:endParaRPr lang="en-US" sz="1100" dirty="0">
              <a:latin typeface="Helvetica Neue Thin" panose="020B0403020202020204" pitchFamily="34" charset="0"/>
              <a:ea typeface="Helvetica Neue Thin" panose="020B0403020202020204" pitchFamily="34" charset="0"/>
            </a:endParaRPr>
          </a:p>
          <a:p>
            <a:pPr algn="just"/>
            <a:r>
              <a:rPr lang="en-US" sz="1100" dirty="0" err="1">
                <a:latin typeface="Helvetica Neue Thin" panose="020B0403020202020204" pitchFamily="34" charset="0"/>
                <a:ea typeface="Helvetica Neue Thin" panose="020B0403020202020204" pitchFamily="34" charset="0"/>
              </a:rPr>
              <a:t>TempoCap</a:t>
            </a:r>
            <a:r>
              <a:rPr lang="en-US" sz="1100" dirty="0">
                <a:latin typeface="Helvetica Neue Thin" panose="020B0403020202020204" pitchFamily="34" charset="0"/>
                <a:ea typeface="Helvetica Neue Thin" panose="020B0403020202020204" pitchFamily="34" charset="0"/>
              </a:rPr>
              <a:t> is certainly conscious of the lack of diversity in venture capital and is taking active steps to address this, including:</a:t>
            </a:r>
          </a:p>
          <a:p>
            <a:pPr marL="171450" indent="-171450" algn="just">
              <a:buFont typeface="Arial" panose="020B0604020202020204" pitchFamily="34" charset="0"/>
              <a:buChar char="•"/>
            </a:pPr>
            <a:r>
              <a:rPr lang="en-US" sz="1100" dirty="0">
                <a:latin typeface="Helvetica Neue Thin" panose="020B0403020202020204" pitchFamily="34" charset="0"/>
                <a:ea typeface="Helvetica Neue Thin" panose="020B0403020202020204" pitchFamily="34" charset="0"/>
              </a:rPr>
              <a:t>Proactively seeking female candidates for every stage of the hiring process </a:t>
            </a:r>
          </a:p>
          <a:p>
            <a:pPr marL="171450" indent="-171450" algn="just">
              <a:buFont typeface="Arial" panose="020B0604020202020204" pitchFamily="34" charset="0"/>
              <a:buChar char="•"/>
            </a:pPr>
            <a:r>
              <a:rPr lang="en-US" sz="1100" dirty="0">
                <a:latin typeface="Helvetica Neue Thin" panose="020B0403020202020204" pitchFamily="34" charset="0"/>
                <a:ea typeface="Helvetica Neue Thin" panose="020B0403020202020204" pitchFamily="34" charset="0"/>
              </a:rPr>
              <a:t>Tracking and reporting on our diversity figures annually</a:t>
            </a:r>
          </a:p>
          <a:p>
            <a:pPr marL="171450" indent="-171450" algn="just">
              <a:buFont typeface="Arial" panose="020B0604020202020204" pitchFamily="34" charset="0"/>
              <a:buChar char="•"/>
            </a:pPr>
            <a:r>
              <a:rPr lang="en-US" sz="1100" dirty="0">
                <a:latin typeface="Helvetica Neue Thin" panose="020B0403020202020204" pitchFamily="34" charset="0"/>
                <a:ea typeface="Helvetica Neue Thin" panose="020B0403020202020204" pitchFamily="34" charset="0"/>
              </a:rPr>
              <a:t>Hosting, promoting and participating in relevant events such as International Women’s Day &amp; university days to widen access to our industry</a:t>
            </a:r>
          </a:p>
          <a:p>
            <a:pPr marL="171450" indent="-171450" algn="just">
              <a:buFont typeface="Arial" panose="020B0604020202020204" pitchFamily="34" charset="0"/>
              <a:buChar char="•"/>
            </a:pPr>
            <a:r>
              <a:rPr lang="en-US" sz="1100" dirty="0">
                <a:latin typeface="Helvetica Neue Thin" panose="020B0403020202020204" pitchFamily="34" charset="0"/>
                <a:ea typeface="Helvetica Neue Thin" panose="020B0403020202020204" pitchFamily="34" charset="0"/>
              </a:rPr>
              <a:t>Including all permanent team members in </a:t>
            </a:r>
            <a:r>
              <a:rPr lang="en-US" sz="1100" dirty="0" err="1">
                <a:latin typeface="Helvetica Neue Thin" panose="020B0403020202020204" pitchFamily="34" charset="0"/>
                <a:ea typeface="Helvetica Neue Thin" panose="020B0403020202020204" pitchFamily="34" charset="0"/>
              </a:rPr>
              <a:t>TempoCap’s</a:t>
            </a:r>
            <a:r>
              <a:rPr lang="en-US" sz="1100" dirty="0">
                <a:latin typeface="Helvetica Neue Thin" panose="020B0403020202020204" pitchFamily="34" charset="0"/>
                <a:ea typeface="Helvetica Neue Thin" panose="020B0403020202020204" pitchFamily="34" charset="0"/>
              </a:rPr>
              <a:t> carried interest pool</a:t>
            </a:r>
          </a:p>
        </p:txBody>
      </p:sp>
      <p:sp>
        <p:nvSpPr>
          <p:cNvPr id="13" name="Rectangle 12">
            <a:extLst>
              <a:ext uri="{FF2B5EF4-FFF2-40B4-BE49-F238E27FC236}">
                <a16:creationId xmlns:a16="http://schemas.microsoft.com/office/drawing/2014/main" id="{9EF8D643-51EC-492A-F560-275E89524068}"/>
              </a:ext>
            </a:extLst>
          </p:cNvPr>
          <p:cNvSpPr/>
          <p:nvPr/>
        </p:nvSpPr>
        <p:spPr>
          <a:xfrm>
            <a:off x="6139235" y="1808906"/>
            <a:ext cx="1620000" cy="920765"/>
          </a:xfrm>
          <a:prstGeom prst="rect">
            <a:avLst/>
          </a:prstGeom>
        </p:spPr>
        <p:txBody>
          <a:bodyPr wrap="square">
            <a:spAutoFit/>
          </a:bodyPr>
          <a:lstStyle/>
          <a:p>
            <a:pPr algn="ctr">
              <a:spcAft>
                <a:spcPts val="100"/>
              </a:spcAft>
              <a:buClr>
                <a:schemeClr val="accent2"/>
              </a:buClr>
            </a:pPr>
            <a:r>
              <a:rPr lang="en-US" sz="2000" dirty="0">
                <a:solidFill>
                  <a:srgbClr val="C00000"/>
                </a:solidFill>
                <a:latin typeface="Helvetica Neue Thin" panose="020B0403020202020204" pitchFamily="34" charset="0"/>
                <a:ea typeface="Helvetica Neue Thin" panose="020B0403020202020204" pitchFamily="34" charset="0"/>
              </a:rPr>
              <a:t>~3x </a:t>
            </a:r>
          </a:p>
          <a:p>
            <a:pPr algn="ctr">
              <a:spcAft>
                <a:spcPts val="100"/>
              </a:spcAft>
              <a:buClr>
                <a:schemeClr val="accent2"/>
              </a:buClr>
            </a:pPr>
            <a:r>
              <a:rPr lang="en-US" sz="1100" dirty="0">
                <a:latin typeface="Helvetica Neue Thin" panose="020B0403020202020204" pitchFamily="34" charset="0"/>
                <a:ea typeface="Helvetica Neue Thin" panose="020B0403020202020204" pitchFamily="34" charset="0"/>
              </a:rPr>
              <a:t>the industry level of investment in women-led companies</a:t>
            </a:r>
          </a:p>
        </p:txBody>
      </p:sp>
      <p:sp>
        <p:nvSpPr>
          <p:cNvPr id="14" name="Rectangle 13">
            <a:extLst>
              <a:ext uri="{FF2B5EF4-FFF2-40B4-BE49-F238E27FC236}">
                <a16:creationId xmlns:a16="http://schemas.microsoft.com/office/drawing/2014/main" id="{569E2497-969E-8109-0D5A-621C8FC80442}"/>
              </a:ext>
            </a:extLst>
          </p:cNvPr>
          <p:cNvSpPr/>
          <p:nvPr/>
        </p:nvSpPr>
        <p:spPr>
          <a:xfrm>
            <a:off x="6139235" y="594126"/>
            <a:ext cx="1620000" cy="751488"/>
          </a:xfrm>
          <a:prstGeom prst="rect">
            <a:avLst/>
          </a:prstGeom>
        </p:spPr>
        <p:txBody>
          <a:bodyPr wrap="square">
            <a:spAutoFit/>
          </a:bodyPr>
          <a:lstStyle/>
          <a:p>
            <a:pPr algn="ctr">
              <a:spcAft>
                <a:spcPts val="100"/>
              </a:spcAft>
              <a:buClr>
                <a:schemeClr val="accent2"/>
              </a:buClr>
            </a:pPr>
            <a:r>
              <a:rPr lang="en-US" sz="2000" dirty="0">
                <a:solidFill>
                  <a:srgbClr val="C00000"/>
                </a:solidFill>
                <a:latin typeface="Helvetica Neue Thin" panose="020B0403020202020204" pitchFamily="34" charset="0"/>
                <a:ea typeface="Helvetica Neue Thin" panose="020B0403020202020204" pitchFamily="34" charset="0"/>
              </a:rPr>
              <a:t>38% </a:t>
            </a:r>
          </a:p>
          <a:p>
            <a:pPr algn="ctr">
              <a:spcAft>
                <a:spcPts val="100"/>
              </a:spcAft>
              <a:buClr>
                <a:schemeClr val="accent2"/>
              </a:buClr>
            </a:pPr>
            <a:r>
              <a:rPr lang="en-US" sz="1100" dirty="0">
                <a:latin typeface="Helvetica Neue Thin" panose="020B0403020202020204" pitchFamily="34" charset="0"/>
                <a:ea typeface="Helvetica Neue Thin" panose="020B0403020202020204" pitchFamily="34" charset="0"/>
              </a:rPr>
              <a:t>female representation at TempoCap in 2023</a:t>
            </a:r>
          </a:p>
        </p:txBody>
      </p:sp>
      <p:sp>
        <p:nvSpPr>
          <p:cNvPr id="15" name="Rectangle 14">
            <a:extLst>
              <a:ext uri="{FF2B5EF4-FFF2-40B4-BE49-F238E27FC236}">
                <a16:creationId xmlns:a16="http://schemas.microsoft.com/office/drawing/2014/main" id="{3F41C460-0919-96AC-A1AE-05C79D719548}"/>
              </a:ext>
            </a:extLst>
          </p:cNvPr>
          <p:cNvSpPr/>
          <p:nvPr/>
        </p:nvSpPr>
        <p:spPr>
          <a:xfrm>
            <a:off x="7988024" y="1186188"/>
            <a:ext cx="1351832" cy="982320"/>
          </a:xfrm>
          <a:prstGeom prst="rect">
            <a:avLst/>
          </a:prstGeom>
        </p:spPr>
        <p:txBody>
          <a:bodyPr wrap="square">
            <a:spAutoFit/>
          </a:bodyPr>
          <a:lstStyle/>
          <a:p>
            <a:pPr algn="ctr">
              <a:spcAft>
                <a:spcPts val="100"/>
              </a:spcAft>
              <a:buClr>
                <a:schemeClr val="accent2"/>
              </a:buClr>
            </a:pPr>
            <a:r>
              <a:rPr lang="en-US" sz="2000" dirty="0">
                <a:solidFill>
                  <a:srgbClr val="C00000"/>
                </a:solidFill>
                <a:latin typeface="Helvetica Neue Thin" panose="020B0403020202020204" pitchFamily="34" charset="0"/>
                <a:ea typeface="Helvetica Neue Thin" panose="020B0403020202020204" pitchFamily="34" charset="0"/>
              </a:rPr>
              <a:t>5</a:t>
            </a:r>
            <a:r>
              <a:rPr lang="en-US" sz="2400" dirty="0">
                <a:solidFill>
                  <a:srgbClr val="FF0000"/>
                </a:solidFill>
                <a:latin typeface="Helvetica Neue Thin" panose="020B0403020202020204" pitchFamily="34" charset="0"/>
                <a:ea typeface="Helvetica Neue Thin" panose="020B0403020202020204" pitchFamily="34" charset="0"/>
              </a:rPr>
              <a:t> </a:t>
            </a:r>
          </a:p>
          <a:p>
            <a:pPr algn="ctr">
              <a:spcAft>
                <a:spcPts val="100"/>
              </a:spcAft>
              <a:buClr>
                <a:schemeClr val="accent2"/>
              </a:buClr>
            </a:pPr>
            <a:r>
              <a:rPr lang="en-US" sz="1100" dirty="0">
                <a:latin typeface="Helvetica Neue Thin" panose="020B0403020202020204" pitchFamily="34" charset="0"/>
                <a:ea typeface="Helvetica Neue Thin" panose="020B0403020202020204" pitchFamily="34" charset="0"/>
              </a:rPr>
              <a:t>nationalities represented at TempoCap</a:t>
            </a:r>
          </a:p>
        </p:txBody>
      </p:sp>
      <p:sp>
        <p:nvSpPr>
          <p:cNvPr id="16" name="Rectangle 15">
            <a:extLst>
              <a:ext uri="{FF2B5EF4-FFF2-40B4-BE49-F238E27FC236}">
                <a16:creationId xmlns:a16="http://schemas.microsoft.com/office/drawing/2014/main" id="{EC3E1238-EFA7-C58A-9781-03FED85271AA}"/>
              </a:ext>
            </a:extLst>
          </p:cNvPr>
          <p:cNvSpPr/>
          <p:nvPr/>
        </p:nvSpPr>
        <p:spPr>
          <a:xfrm>
            <a:off x="9603874" y="594126"/>
            <a:ext cx="1620000" cy="920765"/>
          </a:xfrm>
          <a:prstGeom prst="rect">
            <a:avLst/>
          </a:prstGeom>
        </p:spPr>
        <p:txBody>
          <a:bodyPr wrap="square">
            <a:spAutoFit/>
          </a:bodyPr>
          <a:lstStyle/>
          <a:p>
            <a:pPr algn="ctr">
              <a:spcAft>
                <a:spcPts val="100"/>
              </a:spcAft>
              <a:buClr>
                <a:schemeClr val="accent2"/>
              </a:buClr>
            </a:pPr>
            <a:r>
              <a:rPr lang="en-US" sz="2000" dirty="0">
                <a:solidFill>
                  <a:srgbClr val="C00000"/>
                </a:solidFill>
                <a:latin typeface="Helvetica Neue Thin" panose="020B0403020202020204" pitchFamily="34" charset="0"/>
                <a:ea typeface="Helvetica Neue Thin" panose="020B0403020202020204" pitchFamily="34" charset="0"/>
              </a:rPr>
              <a:t>15%</a:t>
            </a:r>
          </a:p>
          <a:p>
            <a:pPr algn="ctr">
              <a:spcAft>
                <a:spcPts val="100"/>
              </a:spcAft>
              <a:buClr>
                <a:schemeClr val="accent2"/>
              </a:buClr>
            </a:pPr>
            <a:r>
              <a:rPr lang="en-US" sz="1100" dirty="0">
                <a:latin typeface="Helvetica Neue Thin" panose="020B0403020202020204" pitchFamily="34" charset="0"/>
                <a:ea typeface="Helvetica Neue Thin" panose="020B0403020202020204" pitchFamily="34" charset="0"/>
              </a:rPr>
              <a:t>ethnic minority representation at TempoCap in 2023</a:t>
            </a:r>
          </a:p>
        </p:txBody>
      </p:sp>
      <p:sp>
        <p:nvSpPr>
          <p:cNvPr id="17" name="Rectangle 16">
            <a:extLst>
              <a:ext uri="{FF2B5EF4-FFF2-40B4-BE49-F238E27FC236}">
                <a16:creationId xmlns:a16="http://schemas.microsoft.com/office/drawing/2014/main" id="{752A3D57-E5E0-2BB5-AA0E-C3A259A01758}"/>
              </a:ext>
            </a:extLst>
          </p:cNvPr>
          <p:cNvSpPr/>
          <p:nvPr/>
        </p:nvSpPr>
        <p:spPr>
          <a:xfrm>
            <a:off x="9603874" y="1808906"/>
            <a:ext cx="1620000" cy="920765"/>
          </a:xfrm>
          <a:prstGeom prst="rect">
            <a:avLst/>
          </a:prstGeom>
        </p:spPr>
        <p:txBody>
          <a:bodyPr wrap="square">
            <a:spAutoFit/>
          </a:bodyPr>
          <a:lstStyle/>
          <a:p>
            <a:pPr algn="ctr">
              <a:spcAft>
                <a:spcPts val="100"/>
              </a:spcAft>
              <a:buClr>
                <a:schemeClr val="accent2"/>
              </a:buClr>
            </a:pPr>
            <a:r>
              <a:rPr lang="en-US" sz="2000" dirty="0">
                <a:solidFill>
                  <a:srgbClr val="C00000"/>
                </a:solidFill>
                <a:latin typeface="Helvetica Neue Thin" panose="020B0403020202020204" pitchFamily="34" charset="0"/>
                <a:ea typeface="Helvetica Neue Thin" panose="020B0403020202020204" pitchFamily="34" charset="0"/>
              </a:rPr>
              <a:t>22% </a:t>
            </a:r>
          </a:p>
          <a:p>
            <a:pPr algn="ctr">
              <a:spcAft>
                <a:spcPts val="100"/>
              </a:spcAft>
              <a:buClr>
                <a:schemeClr val="accent2"/>
              </a:buClr>
            </a:pPr>
            <a:r>
              <a:rPr lang="en-US" sz="1100" dirty="0">
                <a:latin typeface="Helvetica Neue Thin" panose="020B0403020202020204" pitchFamily="34" charset="0"/>
                <a:ea typeface="Helvetica Neue Thin" panose="020B0403020202020204" pitchFamily="34" charset="0"/>
              </a:rPr>
              <a:t>female representation in the investment team in 2023</a:t>
            </a:r>
          </a:p>
        </p:txBody>
      </p:sp>
      <p:sp>
        <p:nvSpPr>
          <p:cNvPr id="2" name="Rectangle 1">
            <a:extLst>
              <a:ext uri="{FF2B5EF4-FFF2-40B4-BE49-F238E27FC236}">
                <a16:creationId xmlns:a16="http://schemas.microsoft.com/office/drawing/2014/main" id="{F23C4CA0-0BA4-86E4-9AE4-EC4AA302F9E7}"/>
              </a:ext>
            </a:extLst>
          </p:cNvPr>
          <p:cNvSpPr/>
          <p:nvPr/>
        </p:nvSpPr>
        <p:spPr>
          <a:xfrm>
            <a:off x="5742432" y="393192"/>
            <a:ext cx="5897880" cy="253053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19" name="Rectangle 18">
            <a:extLst>
              <a:ext uri="{FF2B5EF4-FFF2-40B4-BE49-F238E27FC236}">
                <a16:creationId xmlns:a16="http://schemas.microsoft.com/office/drawing/2014/main" id="{42DF39F4-CEEC-14A5-8EE7-41F4306F0539}"/>
              </a:ext>
            </a:extLst>
          </p:cNvPr>
          <p:cNvSpPr/>
          <p:nvPr/>
        </p:nvSpPr>
        <p:spPr>
          <a:xfrm>
            <a:off x="5742432" y="3168159"/>
            <a:ext cx="5897880" cy="3101455"/>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20" name="Rectangle 19">
            <a:extLst>
              <a:ext uri="{FF2B5EF4-FFF2-40B4-BE49-F238E27FC236}">
                <a16:creationId xmlns:a16="http://schemas.microsoft.com/office/drawing/2014/main" id="{95990B26-F0A6-905A-2636-4D7B01077FD8}"/>
              </a:ext>
            </a:extLst>
          </p:cNvPr>
          <p:cNvSpPr/>
          <p:nvPr/>
        </p:nvSpPr>
        <p:spPr>
          <a:xfrm>
            <a:off x="471875" y="393192"/>
            <a:ext cx="5088170" cy="587642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5" name="Slide Number Placeholder 3">
            <a:extLst>
              <a:ext uri="{FF2B5EF4-FFF2-40B4-BE49-F238E27FC236}">
                <a16:creationId xmlns:a16="http://schemas.microsoft.com/office/drawing/2014/main" id="{657250F8-268F-8735-3083-3D342D5777F7}"/>
              </a:ext>
            </a:extLst>
          </p:cNvPr>
          <p:cNvSpPr txBox="1">
            <a:spLocks/>
          </p:cNvSpPr>
          <p:nvPr/>
        </p:nvSpPr>
        <p:spPr>
          <a:xfrm>
            <a:off x="8932800" y="62747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Helvetica Neue Thin" panose="020B0403020202020204" pitchFamily="34" charset="0"/>
                <a:ea typeface="Helvetica Neue Thin" panose="020B0403020202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D93768-38EC-1B4D-A024-C98A3E6B1F0B}" type="slidenum">
              <a:rPr lang="en-US" smtClean="0">
                <a:solidFill>
                  <a:schemeClr val="bg2"/>
                </a:solidFill>
              </a:rPr>
              <a:pPr/>
              <a:t>11</a:t>
            </a:fld>
            <a:endParaRPr lang="en-US" dirty="0">
              <a:solidFill>
                <a:schemeClr val="bg2"/>
              </a:solidFill>
            </a:endParaRPr>
          </a:p>
        </p:txBody>
      </p:sp>
      <p:pic>
        <p:nvPicPr>
          <p:cNvPr id="6" name="Graphic 5">
            <a:extLst>
              <a:ext uri="{FF2B5EF4-FFF2-40B4-BE49-F238E27FC236}">
                <a16:creationId xmlns:a16="http://schemas.microsoft.com/office/drawing/2014/main" id="{BAB9CF5B-983F-E689-D60F-8C20AF10EB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6000" y="6321095"/>
            <a:ext cx="368119" cy="272341"/>
          </a:xfrm>
          <a:prstGeom prst="rect">
            <a:avLst/>
          </a:prstGeom>
        </p:spPr>
      </p:pic>
    </p:spTree>
    <p:extLst>
      <p:ext uri="{BB962C8B-B14F-4D97-AF65-F5344CB8AC3E}">
        <p14:creationId xmlns:p14="http://schemas.microsoft.com/office/powerpoint/2010/main" val="3949304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4">
            <a:extLst>
              <a:ext uri="{FF2B5EF4-FFF2-40B4-BE49-F238E27FC236}">
                <a16:creationId xmlns:a16="http://schemas.microsoft.com/office/drawing/2014/main" id="{12CBCA2A-DBE5-A746-B795-F92E6C2B79D3}"/>
              </a:ext>
            </a:extLst>
          </p:cNvPr>
          <p:cNvSpPr>
            <a:spLocks noGrp="1"/>
          </p:cNvSpPr>
          <p:nvPr>
            <p:ph type="body" sz="quarter" idx="13"/>
          </p:nvPr>
        </p:nvSpPr>
        <p:spPr>
          <a:xfrm>
            <a:off x="447420" y="148756"/>
            <a:ext cx="11160000" cy="1101600"/>
          </a:xfrm>
        </p:spPr>
        <p:txBody>
          <a:bodyPr>
            <a:noAutofit/>
          </a:bodyPr>
          <a:lstStyle/>
          <a:p>
            <a:pPr>
              <a:tabLst>
                <a:tab pos="574675" algn="l"/>
              </a:tabLst>
            </a:pPr>
            <a:r>
              <a:rPr lang="en-US" sz="2700" dirty="0" err="1">
                <a:solidFill>
                  <a:schemeClr val="tx2"/>
                </a:solidFill>
              </a:rPr>
              <a:t>TempoCap’s</a:t>
            </a:r>
            <a:r>
              <a:rPr lang="en-US" sz="2700" dirty="0">
                <a:solidFill>
                  <a:schemeClr val="tx2"/>
                </a:solidFill>
              </a:rPr>
              <a:t> International Women’s Day 2022 Film: #</a:t>
            </a:r>
            <a:r>
              <a:rPr lang="en-US" sz="2700" dirty="0" err="1">
                <a:solidFill>
                  <a:schemeClr val="tx2"/>
                </a:solidFill>
              </a:rPr>
              <a:t>BreakTheBias</a:t>
            </a:r>
            <a:r>
              <a:rPr lang="en-US" sz="2700" dirty="0">
                <a:solidFill>
                  <a:schemeClr val="tx2"/>
                </a:solidFill>
              </a:rPr>
              <a:t> </a:t>
            </a:r>
            <a:endParaRPr lang="en-US" sz="2700" i="1" dirty="0">
              <a:solidFill>
                <a:schemeClr val="tx2"/>
              </a:solidFill>
            </a:endParaRPr>
          </a:p>
        </p:txBody>
      </p:sp>
      <p:sp>
        <p:nvSpPr>
          <p:cNvPr id="18" name="Parallelogram 17">
            <a:extLst>
              <a:ext uri="{FF2B5EF4-FFF2-40B4-BE49-F238E27FC236}">
                <a16:creationId xmlns:a16="http://schemas.microsoft.com/office/drawing/2014/main" id="{6CC782B3-95F7-8B4B-A977-4F93D0889348}"/>
              </a:ext>
            </a:extLst>
          </p:cNvPr>
          <p:cNvSpPr/>
          <p:nvPr/>
        </p:nvSpPr>
        <p:spPr>
          <a:xfrm flipH="1">
            <a:off x="9737432" y="75297"/>
            <a:ext cx="2772000" cy="234000"/>
          </a:xfrm>
          <a:prstGeom prst="parallelogram">
            <a:avLst>
              <a:gd name="adj" fmla="val 109923"/>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0" bIns="0" rtlCol="0" anchor="t"/>
          <a:lstStyle/>
          <a:p>
            <a:r>
              <a:rPr lang="en-US" sz="1100" dirty="0">
                <a:latin typeface="Helvetica Neue" panose="02000503000000020004" pitchFamily="2" charset="0"/>
                <a:ea typeface="Helvetica Neue" panose="02000503000000020004" pitchFamily="2" charset="0"/>
                <a:cs typeface="Helvetica Neue" panose="02000503000000020004" pitchFamily="2" charset="0"/>
              </a:rPr>
              <a:t>MAKING A POSITIVE IMPACT</a:t>
            </a:r>
          </a:p>
        </p:txBody>
      </p:sp>
      <p:pic>
        <p:nvPicPr>
          <p:cNvPr id="2" name="Picture 1">
            <a:extLst>
              <a:ext uri="{FF2B5EF4-FFF2-40B4-BE49-F238E27FC236}">
                <a16:creationId xmlns:a16="http://schemas.microsoft.com/office/drawing/2014/main" id="{602E9DB0-DA65-DDBB-4899-6365FBD04FF1}"/>
              </a:ext>
            </a:extLst>
          </p:cNvPr>
          <p:cNvPicPr>
            <a:picLocks noChangeAspect="1"/>
          </p:cNvPicPr>
          <p:nvPr/>
        </p:nvPicPr>
        <p:blipFill>
          <a:blip r:embed="rId2"/>
          <a:stretch>
            <a:fillRect/>
          </a:stretch>
        </p:blipFill>
        <p:spPr>
          <a:xfrm>
            <a:off x="2540578" y="1720849"/>
            <a:ext cx="7110845" cy="4010099"/>
          </a:xfrm>
          <a:prstGeom prst="rect">
            <a:avLst/>
          </a:prstGeom>
          <a:ln w="38100">
            <a:solidFill>
              <a:schemeClr val="bg2">
                <a:lumMod val="50000"/>
              </a:schemeClr>
            </a:solidFill>
          </a:ln>
        </p:spPr>
      </p:pic>
      <p:sp>
        <p:nvSpPr>
          <p:cNvPr id="16" name="Oval 15">
            <a:hlinkClick r:id="rId3"/>
            <a:extLst>
              <a:ext uri="{FF2B5EF4-FFF2-40B4-BE49-F238E27FC236}">
                <a16:creationId xmlns:a16="http://schemas.microsoft.com/office/drawing/2014/main" id="{3C1D87FC-5E42-2D76-F779-B53E6A04317C}"/>
              </a:ext>
            </a:extLst>
          </p:cNvPr>
          <p:cNvSpPr/>
          <p:nvPr/>
        </p:nvSpPr>
        <p:spPr>
          <a:xfrm>
            <a:off x="5355256" y="2995592"/>
            <a:ext cx="1481488" cy="1481488"/>
          </a:xfrm>
          <a:prstGeom prst="ellipse">
            <a:avLst/>
          </a:prstGeom>
          <a:solidFill>
            <a:schemeClr val="bg1">
              <a:alpha val="31000"/>
            </a:schemeClr>
          </a:solidFill>
          <a:ln w="57150">
            <a:solidFill>
              <a:schemeClr val="accent1">
                <a:alpha val="53000"/>
              </a:schemeClr>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17" name="Triangle 16">
            <a:hlinkClick r:id="rId3"/>
            <a:extLst>
              <a:ext uri="{FF2B5EF4-FFF2-40B4-BE49-F238E27FC236}">
                <a16:creationId xmlns:a16="http://schemas.microsoft.com/office/drawing/2014/main" id="{24A86A83-5048-F9D6-A375-94AE59C6E6C7}"/>
              </a:ext>
            </a:extLst>
          </p:cNvPr>
          <p:cNvSpPr>
            <a:spLocks noChangeAspect="1"/>
          </p:cNvSpPr>
          <p:nvPr/>
        </p:nvSpPr>
        <p:spPr>
          <a:xfrm rot="19800000">
            <a:off x="5585237" y="3286796"/>
            <a:ext cx="864000" cy="744828"/>
          </a:xfrm>
          <a:prstGeom prs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p>
        </p:txBody>
      </p:sp>
      <p:sp>
        <p:nvSpPr>
          <p:cNvPr id="3" name="Rectangle 2">
            <a:hlinkClick r:id="rId4"/>
            <a:extLst>
              <a:ext uri="{FF2B5EF4-FFF2-40B4-BE49-F238E27FC236}">
                <a16:creationId xmlns:a16="http://schemas.microsoft.com/office/drawing/2014/main" id="{FC81957B-F50D-5651-C645-0085CA8DD59E}"/>
              </a:ext>
            </a:extLst>
          </p:cNvPr>
          <p:cNvSpPr/>
          <p:nvPr/>
        </p:nvSpPr>
        <p:spPr>
          <a:xfrm>
            <a:off x="2540578" y="1720849"/>
            <a:ext cx="7110845" cy="4010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p>
        </p:txBody>
      </p:sp>
      <p:sp>
        <p:nvSpPr>
          <p:cNvPr id="4" name="Slide Number Placeholder 3">
            <a:extLst>
              <a:ext uri="{FF2B5EF4-FFF2-40B4-BE49-F238E27FC236}">
                <a16:creationId xmlns:a16="http://schemas.microsoft.com/office/drawing/2014/main" id="{F6D9175E-A9E1-0EB5-A2A9-90ADE38BB0E1}"/>
              </a:ext>
            </a:extLst>
          </p:cNvPr>
          <p:cNvSpPr txBox="1">
            <a:spLocks/>
          </p:cNvSpPr>
          <p:nvPr/>
        </p:nvSpPr>
        <p:spPr>
          <a:xfrm>
            <a:off x="8932800" y="62747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Helvetica Neue Thin" panose="020B0403020202020204" pitchFamily="34" charset="0"/>
                <a:ea typeface="Helvetica Neue Thin" panose="020B0403020202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D93768-38EC-1B4D-A024-C98A3E6B1F0B}" type="slidenum">
              <a:rPr lang="en-US" smtClean="0">
                <a:solidFill>
                  <a:schemeClr val="bg2"/>
                </a:solidFill>
              </a:rPr>
              <a:pPr/>
              <a:t>12</a:t>
            </a:fld>
            <a:endParaRPr lang="en-US" dirty="0">
              <a:solidFill>
                <a:schemeClr val="bg2"/>
              </a:solidFill>
            </a:endParaRPr>
          </a:p>
        </p:txBody>
      </p:sp>
    </p:spTree>
    <p:extLst>
      <p:ext uri="{BB962C8B-B14F-4D97-AF65-F5344CB8AC3E}">
        <p14:creationId xmlns:p14="http://schemas.microsoft.com/office/powerpoint/2010/main" val="1123051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2615414B-243B-D345-887B-A74C8C7C2CDB}"/>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079321" y="1709292"/>
            <a:ext cx="3552881" cy="4477226"/>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2C27ED67-2F7C-8D42-9649-6B97106EB512}"/>
              </a:ext>
            </a:extLst>
          </p:cNvPr>
          <p:cNvSpPr/>
          <p:nvPr/>
        </p:nvSpPr>
        <p:spPr>
          <a:xfrm>
            <a:off x="8063929" y="1706755"/>
            <a:ext cx="3582980" cy="4479826"/>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r>
              <a:rPr lang="en-US" sz="1400" dirty="0">
                <a:solidFill>
                  <a:schemeClr val="bg1"/>
                </a:solidFill>
                <a:latin typeface="Helvetica Neue Thin" panose="020B0403020202020204" pitchFamily="34" charset="0"/>
                <a:ea typeface="Helvetica Neue Thin" panose="020B0403020202020204" pitchFamily="34" charset="0"/>
              </a:rPr>
              <a:t>All team members attend the Investment Committee and have a duty to speak up</a:t>
            </a:r>
          </a:p>
          <a:p>
            <a:pPr algn="ctr"/>
            <a:endParaRPr lang="en-US" sz="1400" dirty="0">
              <a:solidFill>
                <a:schemeClr val="bg1"/>
              </a:solidFill>
              <a:latin typeface="Helvetica Neue Thin" panose="020B0403020202020204" pitchFamily="34" charset="0"/>
              <a:ea typeface="Helvetica Neue Thin" panose="020B0403020202020204" pitchFamily="34" charset="0"/>
            </a:endParaRPr>
          </a:p>
          <a:p>
            <a:pPr algn="ctr"/>
            <a:r>
              <a:rPr lang="en-US" sz="1400" dirty="0">
                <a:solidFill>
                  <a:schemeClr val="bg1"/>
                </a:solidFill>
                <a:latin typeface="Helvetica Neue Thin" panose="020B0403020202020204" pitchFamily="34" charset="0"/>
                <a:ea typeface="Helvetica Neue Thin" panose="020B0403020202020204" pitchFamily="34" charset="0"/>
              </a:rPr>
              <a:t>Clear investment processes, and conflict of interest management and resolution</a:t>
            </a:r>
          </a:p>
          <a:p>
            <a:pPr algn="ctr"/>
            <a:endParaRPr lang="en-US" sz="1400" dirty="0">
              <a:solidFill>
                <a:schemeClr val="bg1"/>
              </a:solidFill>
              <a:latin typeface="Helvetica Neue Thin" panose="020B0403020202020204" pitchFamily="34" charset="0"/>
              <a:ea typeface="Helvetica Neue Thin" panose="020B0403020202020204" pitchFamily="34" charset="0"/>
            </a:endParaRPr>
          </a:p>
          <a:p>
            <a:pPr algn="ctr"/>
            <a:r>
              <a:rPr lang="en-US" sz="1400" dirty="0">
                <a:solidFill>
                  <a:schemeClr val="bg1"/>
                </a:solidFill>
                <a:latin typeface="Helvetica Neue Thin" panose="020B0403020202020204" pitchFamily="34" charset="0"/>
                <a:ea typeface="Helvetica Neue Thin" panose="020B0403020202020204" pitchFamily="34" charset="0"/>
              </a:rPr>
              <a:t>Dedicated ESG working group</a:t>
            </a:r>
          </a:p>
          <a:p>
            <a:pPr algn="ctr"/>
            <a:endParaRPr lang="en-US" sz="1400" dirty="0">
              <a:solidFill>
                <a:schemeClr val="bg1"/>
              </a:solidFill>
              <a:latin typeface="Helvetica Neue Thin" panose="020B0403020202020204" pitchFamily="34" charset="0"/>
              <a:ea typeface="Helvetica Neue Thin" panose="020B0403020202020204" pitchFamily="34" charset="0"/>
            </a:endParaRPr>
          </a:p>
          <a:p>
            <a:pPr algn="ctr"/>
            <a:r>
              <a:rPr lang="en-US" sz="1400" dirty="0">
                <a:solidFill>
                  <a:schemeClr val="bg1"/>
                </a:solidFill>
                <a:latin typeface="Helvetica Neue Thin" panose="020B0403020202020204" pitchFamily="34" charset="0"/>
                <a:ea typeface="Helvetica Neue Thin" panose="020B0403020202020204" pitchFamily="34" charset="0"/>
              </a:rPr>
              <a:t>Venture capital association</a:t>
            </a:r>
          </a:p>
          <a:p>
            <a:pPr algn="ctr"/>
            <a:r>
              <a:rPr lang="en-US" sz="1400" dirty="0">
                <a:solidFill>
                  <a:schemeClr val="bg1"/>
                </a:solidFill>
                <a:latin typeface="Helvetica Neue Thin" panose="020B0403020202020204" pitchFamily="34" charset="0"/>
                <a:ea typeface="Helvetica Neue Thin" panose="020B0403020202020204" pitchFamily="34" charset="0"/>
              </a:rPr>
              <a:t>membership to give back </a:t>
            </a:r>
          </a:p>
          <a:p>
            <a:pPr algn="ctr"/>
            <a:r>
              <a:rPr lang="en-US" sz="1400" dirty="0">
                <a:solidFill>
                  <a:schemeClr val="bg1"/>
                </a:solidFill>
                <a:latin typeface="Helvetica Neue Thin" panose="020B0403020202020204" pitchFamily="34" charset="0"/>
                <a:ea typeface="Helvetica Neue Thin" panose="020B0403020202020204" pitchFamily="34" charset="0"/>
              </a:rPr>
              <a:t>to the ecosystem</a:t>
            </a:r>
          </a:p>
        </p:txBody>
      </p:sp>
      <p:pic>
        <p:nvPicPr>
          <p:cNvPr id="3078" name="Picture 6">
            <a:extLst>
              <a:ext uri="{FF2B5EF4-FFF2-40B4-BE49-F238E27FC236}">
                <a16:creationId xmlns:a16="http://schemas.microsoft.com/office/drawing/2014/main" id="{FD579A11-3E1C-DE49-ACB2-9BF32F68404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321079" y="1709291"/>
            <a:ext cx="3560094" cy="4477227"/>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B09BA214-8D2D-6040-BD3C-5C756005CF1B}"/>
              </a:ext>
            </a:extLst>
          </p:cNvPr>
          <p:cNvSpPr/>
          <p:nvPr/>
        </p:nvSpPr>
        <p:spPr>
          <a:xfrm>
            <a:off x="4303220" y="1706755"/>
            <a:ext cx="3577952" cy="4479826"/>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r>
              <a:rPr lang="en-US" sz="1400" dirty="0">
                <a:solidFill>
                  <a:schemeClr val="bg1"/>
                </a:solidFill>
                <a:latin typeface="Helvetica Neue Thin" panose="020B0403020202020204" pitchFamily="34" charset="0"/>
                <a:ea typeface="Helvetica Neue Thin" panose="020B0403020202020204" pitchFamily="34" charset="0"/>
              </a:rPr>
              <a:t>38% women and 15% ethnic minority representation within TempoCap</a:t>
            </a:r>
          </a:p>
          <a:p>
            <a:pPr algn="ctr"/>
            <a:endParaRPr lang="en-US" sz="1400" dirty="0">
              <a:solidFill>
                <a:schemeClr val="bg1"/>
              </a:solidFill>
              <a:latin typeface="Helvetica Neue Thin" panose="020B0403020202020204" pitchFamily="34" charset="0"/>
              <a:ea typeface="Helvetica Neue Thin" panose="020B0403020202020204" pitchFamily="34" charset="0"/>
            </a:endParaRPr>
          </a:p>
          <a:p>
            <a:pPr algn="ctr"/>
            <a:r>
              <a:rPr lang="en-US" sz="1400" dirty="0">
                <a:solidFill>
                  <a:schemeClr val="bg1"/>
                </a:solidFill>
                <a:latin typeface="Helvetica Neue Thin" panose="020B0403020202020204" pitchFamily="34" charset="0"/>
                <a:ea typeface="Helvetica Neue Thin" panose="020B0403020202020204" pitchFamily="34" charset="0"/>
              </a:rPr>
              <a:t>Diverse candidate pool requirements embedded into our hiring processes</a:t>
            </a:r>
          </a:p>
          <a:p>
            <a:pPr algn="ctr"/>
            <a:endParaRPr lang="en-US" sz="1400" dirty="0">
              <a:solidFill>
                <a:schemeClr val="bg1"/>
              </a:solidFill>
              <a:latin typeface="Helvetica Neue Thin" panose="020B0403020202020204" pitchFamily="34" charset="0"/>
              <a:ea typeface="Helvetica Neue Thin" panose="020B0403020202020204" pitchFamily="34" charset="0"/>
            </a:endParaRPr>
          </a:p>
          <a:p>
            <a:pPr algn="ctr"/>
            <a:r>
              <a:rPr lang="en-US" sz="1400" dirty="0">
                <a:solidFill>
                  <a:schemeClr val="bg1"/>
                </a:solidFill>
                <a:latin typeface="Helvetica Neue Thin" panose="020B0403020202020204" pitchFamily="34" charset="0"/>
                <a:ea typeface="Helvetica Neue Thin" panose="020B0403020202020204" pitchFamily="34" charset="0"/>
              </a:rPr>
              <a:t>Long-term incentive </a:t>
            </a:r>
            <a:r>
              <a:rPr lang="en-US" sz="1400" dirty="0" err="1">
                <a:solidFill>
                  <a:schemeClr val="bg1"/>
                </a:solidFill>
                <a:latin typeface="Helvetica Neue Thin" panose="020B0403020202020204" pitchFamily="34" charset="0"/>
                <a:ea typeface="Helvetica Neue Thin" panose="020B0403020202020204" pitchFamily="34" charset="0"/>
              </a:rPr>
              <a:t>programmes</a:t>
            </a:r>
            <a:r>
              <a:rPr lang="en-US" sz="1400" dirty="0">
                <a:solidFill>
                  <a:schemeClr val="bg1"/>
                </a:solidFill>
                <a:latin typeface="Helvetica Neue Thin" panose="020B0403020202020204" pitchFamily="34" charset="0"/>
                <a:ea typeface="Helvetica Neue Thin" panose="020B0403020202020204" pitchFamily="34" charset="0"/>
              </a:rPr>
              <a:t> for all </a:t>
            </a:r>
            <a:r>
              <a:rPr lang="en-GB" sz="1400" dirty="0">
                <a:solidFill>
                  <a:schemeClr val="bg1"/>
                </a:solidFill>
                <a:latin typeface="Helvetica Neue Thin" panose="020B0403020202020204" pitchFamily="34" charset="0"/>
                <a:ea typeface="Helvetica Neue Thin" panose="020B0403020202020204" pitchFamily="34" charset="0"/>
              </a:rPr>
              <a:t>permanent FTEs</a:t>
            </a:r>
            <a:endParaRPr lang="en-US" sz="1400" dirty="0">
              <a:solidFill>
                <a:schemeClr val="bg1"/>
              </a:solidFill>
              <a:latin typeface="Helvetica Neue Thin" panose="020B0403020202020204" pitchFamily="34" charset="0"/>
              <a:ea typeface="Helvetica Neue Thin" panose="020B0403020202020204" pitchFamily="34" charset="0"/>
            </a:endParaRPr>
          </a:p>
          <a:p>
            <a:pPr algn="ctr"/>
            <a:endParaRPr lang="en-US" sz="1400" dirty="0">
              <a:solidFill>
                <a:schemeClr val="bg1"/>
              </a:solidFill>
              <a:latin typeface="Helvetica Neue Thin" panose="020B0403020202020204" pitchFamily="34" charset="0"/>
              <a:ea typeface="Helvetica Neue Thin" panose="020B0403020202020204" pitchFamily="34" charset="0"/>
            </a:endParaRPr>
          </a:p>
          <a:p>
            <a:pPr algn="ctr"/>
            <a:r>
              <a:rPr lang="en-US" sz="1400" dirty="0">
                <a:solidFill>
                  <a:schemeClr val="bg1"/>
                </a:solidFill>
                <a:latin typeface="Helvetica Neue Thin" panose="020B0403020202020204" pitchFamily="34" charset="0"/>
                <a:ea typeface="Helvetica Neue Thin" panose="020B0403020202020204" pitchFamily="34" charset="0"/>
              </a:rPr>
              <a:t>All staff attend ESG training</a:t>
            </a:r>
          </a:p>
          <a:p>
            <a:pPr algn="ctr"/>
            <a:endParaRPr lang="en-US" sz="1400" dirty="0">
              <a:solidFill>
                <a:schemeClr val="bg1"/>
              </a:solidFill>
              <a:latin typeface="Helvetica Neue Thin" panose="020B0403020202020204" pitchFamily="34" charset="0"/>
              <a:ea typeface="Helvetica Neue Thin" panose="020B0403020202020204" pitchFamily="34" charset="0"/>
            </a:endParaRPr>
          </a:p>
          <a:p>
            <a:pPr algn="ctr"/>
            <a:r>
              <a:rPr lang="en-US" sz="1400" dirty="0">
                <a:solidFill>
                  <a:schemeClr val="bg1"/>
                </a:solidFill>
                <a:latin typeface="Helvetica Neue Thin" panose="020B0403020202020204" pitchFamily="34" charset="0"/>
                <a:ea typeface="Helvetica Neue Thin" panose="020B0403020202020204" pitchFamily="34" charset="0"/>
              </a:rPr>
              <a:t>At home PPE provided to all team members during Covid-19</a:t>
            </a:r>
          </a:p>
          <a:p>
            <a:pPr algn="ctr"/>
            <a:endParaRPr lang="en-US" sz="1400" dirty="0">
              <a:solidFill>
                <a:schemeClr val="bg1"/>
              </a:solidFill>
              <a:latin typeface="Helvetica Neue Thin" panose="020B0403020202020204" pitchFamily="34" charset="0"/>
              <a:ea typeface="Helvetica Neue Thin" panose="020B0403020202020204" pitchFamily="34" charset="0"/>
            </a:endParaRPr>
          </a:p>
          <a:p>
            <a:pPr algn="ctr"/>
            <a:r>
              <a:rPr lang="en-US" sz="1400" dirty="0">
                <a:solidFill>
                  <a:schemeClr val="bg1"/>
                </a:solidFill>
                <a:latin typeface="Helvetica Neue Thin" panose="020B0403020202020204" pitchFamily="34" charset="0"/>
                <a:ea typeface="Helvetica Neue Thin" panose="020B0403020202020204" pitchFamily="34" charset="0"/>
              </a:rPr>
              <a:t>Inclusive team social events</a:t>
            </a:r>
          </a:p>
          <a:p>
            <a:pPr algn="ctr"/>
            <a:endParaRPr lang="en-US" sz="1400" dirty="0">
              <a:solidFill>
                <a:schemeClr val="bg1"/>
              </a:solidFill>
              <a:latin typeface="Helvetica Neue Thin" panose="020B0403020202020204" pitchFamily="34" charset="0"/>
              <a:ea typeface="Helvetica Neue Thin" panose="020B0403020202020204" pitchFamily="34" charset="0"/>
            </a:endParaRPr>
          </a:p>
          <a:p>
            <a:pPr algn="ctr"/>
            <a:r>
              <a:rPr lang="en-US" sz="1400" dirty="0">
                <a:solidFill>
                  <a:schemeClr val="bg1"/>
                </a:solidFill>
                <a:latin typeface="Helvetica Neue Thin" panose="020B0403020202020204" pitchFamily="34" charset="0"/>
                <a:ea typeface="Helvetica Neue Thin" panose="020B0403020202020204" pitchFamily="34" charset="0"/>
              </a:rPr>
              <a:t>Support for local charities and good causes</a:t>
            </a:r>
          </a:p>
        </p:txBody>
      </p:sp>
      <p:pic>
        <p:nvPicPr>
          <p:cNvPr id="3074" name="Picture 2">
            <a:extLst>
              <a:ext uri="{FF2B5EF4-FFF2-40B4-BE49-F238E27FC236}">
                <a16:creationId xmlns:a16="http://schemas.microsoft.com/office/drawing/2014/main" id="{76C8310C-EA1D-E240-B312-AD49437A43C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34727" y="1709292"/>
            <a:ext cx="3577953" cy="4477227"/>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A428A96F-3FD5-7D49-9AE5-24951606991F}"/>
              </a:ext>
            </a:extLst>
          </p:cNvPr>
          <p:cNvSpPr/>
          <p:nvPr/>
        </p:nvSpPr>
        <p:spPr>
          <a:xfrm>
            <a:off x="542511" y="1706755"/>
            <a:ext cx="3577952" cy="4479826"/>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r>
              <a:rPr lang="en-US" sz="1400" dirty="0">
                <a:solidFill>
                  <a:schemeClr val="bg1"/>
                </a:solidFill>
                <a:latin typeface="Helvetica Neue Thin" panose="020B0403020202020204" pitchFamily="34" charset="0"/>
                <a:ea typeface="Helvetica Neue Thin" panose="020B0403020202020204" pitchFamily="34" charset="0"/>
              </a:rPr>
              <a:t>Measurement, reduction and offsetting of TempoCap’s CO</a:t>
            </a:r>
            <a:r>
              <a:rPr lang="en-US" sz="1400" baseline="-25000" dirty="0">
                <a:solidFill>
                  <a:schemeClr val="bg1"/>
                </a:solidFill>
                <a:latin typeface="Helvetica Neue Thin" panose="020B0403020202020204" pitchFamily="34" charset="0"/>
                <a:ea typeface="Helvetica Neue Thin" panose="020B0403020202020204" pitchFamily="34" charset="0"/>
              </a:rPr>
              <a:t>2</a:t>
            </a:r>
            <a:r>
              <a:rPr lang="en-US" sz="1400" dirty="0">
                <a:solidFill>
                  <a:schemeClr val="bg1"/>
                </a:solidFill>
                <a:latin typeface="Helvetica Neue Thin" panose="020B0403020202020204" pitchFamily="34" charset="0"/>
                <a:ea typeface="Helvetica Neue Thin" panose="020B0403020202020204" pitchFamily="34" charset="0"/>
              </a:rPr>
              <a:t> emissions via Leaders For Climate Action</a:t>
            </a:r>
          </a:p>
          <a:p>
            <a:pPr algn="ctr"/>
            <a:endParaRPr lang="en-US" sz="1400" dirty="0">
              <a:solidFill>
                <a:schemeClr val="bg1"/>
              </a:solidFill>
              <a:latin typeface="Helvetica Neue Thin" panose="020B0403020202020204" pitchFamily="34" charset="0"/>
              <a:ea typeface="Helvetica Neue Thin" panose="020B0403020202020204" pitchFamily="34" charset="0"/>
            </a:endParaRPr>
          </a:p>
          <a:p>
            <a:pPr algn="ctr"/>
            <a:r>
              <a:rPr lang="en-US" sz="1400" dirty="0">
                <a:solidFill>
                  <a:schemeClr val="bg1"/>
                </a:solidFill>
                <a:latin typeface="Helvetica Neue Thin" panose="020B0403020202020204" pitchFamily="34" charset="0"/>
                <a:ea typeface="Helvetica Neue Thin" panose="020B0403020202020204" pitchFamily="34" charset="0"/>
              </a:rPr>
              <a:t>99% paperless offices with motion-activated lighting, double glazing, recycling facilities, reduction of non-recyclable waste and majority renewable energy supply </a:t>
            </a:r>
          </a:p>
          <a:p>
            <a:pPr algn="ctr"/>
            <a:endParaRPr lang="en-US" sz="1400" dirty="0">
              <a:solidFill>
                <a:schemeClr val="bg1"/>
              </a:solidFill>
              <a:latin typeface="Helvetica Neue Thin" panose="020B0403020202020204" pitchFamily="34" charset="0"/>
              <a:ea typeface="Helvetica Neue Thin" panose="020B0403020202020204" pitchFamily="34" charset="0"/>
            </a:endParaRPr>
          </a:p>
          <a:p>
            <a:pPr algn="ctr"/>
            <a:r>
              <a:rPr lang="en-US" sz="1400" dirty="0">
                <a:solidFill>
                  <a:schemeClr val="bg1"/>
                </a:solidFill>
                <a:latin typeface="Helvetica Neue Thin" panose="020B0403020202020204" pitchFamily="34" charset="0"/>
                <a:ea typeface="Helvetica Neue Thin" panose="020B0403020202020204" pitchFamily="34" charset="0"/>
              </a:rPr>
              <a:t>Team-wide drive to use more sustainable travel &amp; transportation methods</a:t>
            </a:r>
          </a:p>
          <a:p>
            <a:pPr algn="ctr"/>
            <a:endParaRPr lang="en-US" sz="1400" dirty="0">
              <a:solidFill>
                <a:schemeClr val="bg1"/>
              </a:solidFill>
              <a:latin typeface="Helvetica Neue Thin" panose="020B0403020202020204" pitchFamily="34" charset="0"/>
              <a:ea typeface="Helvetica Neue Thin" panose="020B0403020202020204" pitchFamily="34" charset="0"/>
            </a:endParaRPr>
          </a:p>
          <a:p>
            <a:pPr algn="ctr"/>
            <a:r>
              <a:rPr lang="en-US" sz="1400" dirty="0">
                <a:solidFill>
                  <a:schemeClr val="bg1"/>
                </a:solidFill>
                <a:latin typeface="Helvetica Neue Thin" panose="020B0403020202020204" pitchFamily="34" charset="0"/>
                <a:ea typeface="Helvetica Neue Thin" panose="020B0403020202020204" pitchFamily="34" charset="0"/>
              </a:rPr>
              <a:t>Reduced use of plastic in the office</a:t>
            </a:r>
          </a:p>
        </p:txBody>
      </p:sp>
      <p:sp>
        <p:nvSpPr>
          <p:cNvPr id="54" name="TextBox 53">
            <a:extLst>
              <a:ext uri="{FF2B5EF4-FFF2-40B4-BE49-F238E27FC236}">
                <a16:creationId xmlns:a16="http://schemas.microsoft.com/office/drawing/2014/main" id="{6D5DA76E-7D9B-804C-B0D6-FAC694610843}"/>
              </a:ext>
            </a:extLst>
          </p:cNvPr>
          <p:cNvSpPr txBox="1"/>
          <p:nvPr/>
        </p:nvSpPr>
        <p:spPr>
          <a:xfrm>
            <a:off x="631978" y="1278426"/>
            <a:ext cx="3406622" cy="338554"/>
          </a:xfrm>
          <a:prstGeom prst="rect">
            <a:avLst/>
          </a:prstGeom>
          <a:noFill/>
        </p:spPr>
        <p:txBody>
          <a:bodyPr wrap="square" rtlCol="0">
            <a:spAutoFit/>
          </a:bodyPr>
          <a:lstStyle/>
          <a:p>
            <a:pPr algn="ctr"/>
            <a:r>
              <a:rPr lang="en-US" sz="1600" b="1" dirty="0">
                <a:solidFill>
                  <a:schemeClr val="tx2"/>
                </a:solidFill>
                <a:latin typeface="HELVETICA NEUE THIN" panose="020B0403020202020204" pitchFamily="34" charset="0"/>
                <a:ea typeface="HELVETICA NEUE THIN" panose="020B0403020202020204" pitchFamily="34" charset="0"/>
              </a:rPr>
              <a:t>Environmental</a:t>
            </a:r>
          </a:p>
        </p:txBody>
      </p:sp>
      <p:sp>
        <p:nvSpPr>
          <p:cNvPr id="58" name="TextBox 57">
            <a:extLst>
              <a:ext uri="{FF2B5EF4-FFF2-40B4-BE49-F238E27FC236}">
                <a16:creationId xmlns:a16="http://schemas.microsoft.com/office/drawing/2014/main" id="{1F30703C-E4BC-F342-8A24-A6A6D43E4377}"/>
              </a:ext>
            </a:extLst>
          </p:cNvPr>
          <p:cNvSpPr txBox="1"/>
          <p:nvPr/>
        </p:nvSpPr>
        <p:spPr>
          <a:xfrm>
            <a:off x="4387535" y="1278426"/>
            <a:ext cx="3406622" cy="338554"/>
          </a:xfrm>
          <a:prstGeom prst="rect">
            <a:avLst/>
          </a:prstGeom>
          <a:noFill/>
        </p:spPr>
        <p:txBody>
          <a:bodyPr wrap="square" rtlCol="0">
            <a:spAutoFit/>
          </a:bodyPr>
          <a:lstStyle/>
          <a:p>
            <a:pPr algn="ctr"/>
            <a:r>
              <a:rPr lang="en-US" sz="1600" b="1" dirty="0">
                <a:solidFill>
                  <a:schemeClr val="tx2"/>
                </a:solidFill>
                <a:latin typeface="HELVETICA NEUE THIN" panose="020B0403020202020204" pitchFamily="34" charset="0"/>
                <a:ea typeface="HELVETICA NEUE THIN" panose="020B0403020202020204" pitchFamily="34" charset="0"/>
              </a:rPr>
              <a:t>   Social</a:t>
            </a:r>
          </a:p>
        </p:txBody>
      </p:sp>
      <p:sp>
        <p:nvSpPr>
          <p:cNvPr id="59" name="TextBox 58">
            <a:extLst>
              <a:ext uri="{FF2B5EF4-FFF2-40B4-BE49-F238E27FC236}">
                <a16:creationId xmlns:a16="http://schemas.microsoft.com/office/drawing/2014/main" id="{2CE3BD63-7D5C-4C4A-979A-E6610C00F62E}"/>
              </a:ext>
            </a:extLst>
          </p:cNvPr>
          <p:cNvSpPr txBox="1"/>
          <p:nvPr/>
        </p:nvSpPr>
        <p:spPr>
          <a:xfrm>
            <a:off x="8153398" y="1278426"/>
            <a:ext cx="3406621" cy="338554"/>
          </a:xfrm>
          <a:prstGeom prst="rect">
            <a:avLst/>
          </a:prstGeom>
          <a:noFill/>
        </p:spPr>
        <p:txBody>
          <a:bodyPr wrap="square" rtlCol="0">
            <a:spAutoFit/>
          </a:bodyPr>
          <a:lstStyle/>
          <a:p>
            <a:pPr algn="ctr"/>
            <a:r>
              <a:rPr lang="en-US" sz="1600" b="1" dirty="0">
                <a:solidFill>
                  <a:schemeClr val="tx2"/>
                </a:solidFill>
                <a:latin typeface="HELVETICA NEUE THIN" panose="020B0403020202020204" pitchFamily="34" charset="0"/>
                <a:ea typeface="HELVETICA NEUE THIN" panose="020B0403020202020204" pitchFamily="34" charset="0"/>
              </a:rPr>
              <a:t>Governance</a:t>
            </a:r>
          </a:p>
        </p:txBody>
      </p:sp>
      <p:pic>
        <p:nvPicPr>
          <p:cNvPr id="60" name="Graphic 59">
            <a:extLst>
              <a:ext uri="{FF2B5EF4-FFF2-40B4-BE49-F238E27FC236}">
                <a16:creationId xmlns:a16="http://schemas.microsoft.com/office/drawing/2014/main" id="{2983D79C-CF0F-4E4F-928E-A87D44F50A9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22502" y="1340828"/>
            <a:ext cx="410115" cy="292003"/>
          </a:xfrm>
          <a:prstGeom prst="rect">
            <a:avLst/>
          </a:prstGeom>
        </p:spPr>
      </p:pic>
      <p:pic>
        <p:nvPicPr>
          <p:cNvPr id="62" name="Graphic 61">
            <a:extLst>
              <a:ext uri="{FF2B5EF4-FFF2-40B4-BE49-F238E27FC236}">
                <a16:creationId xmlns:a16="http://schemas.microsoft.com/office/drawing/2014/main" id="{30BDBFB1-15CF-714B-BE0F-85ED662BD159}"/>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6990"/>
          <a:stretch/>
        </p:blipFill>
        <p:spPr>
          <a:xfrm>
            <a:off x="1298743" y="1241827"/>
            <a:ext cx="344104" cy="357047"/>
          </a:xfrm>
          <a:prstGeom prst="rect">
            <a:avLst/>
          </a:prstGeom>
        </p:spPr>
      </p:pic>
      <p:pic>
        <p:nvPicPr>
          <p:cNvPr id="3072" name="Graphic 3071">
            <a:extLst>
              <a:ext uri="{FF2B5EF4-FFF2-40B4-BE49-F238E27FC236}">
                <a16:creationId xmlns:a16="http://schemas.microsoft.com/office/drawing/2014/main" id="{4B428786-3FD1-304A-8100-31052F80FBCE}"/>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b="13707"/>
          <a:stretch/>
        </p:blipFill>
        <p:spPr>
          <a:xfrm>
            <a:off x="8980707" y="1320501"/>
            <a:ext cx="258531" cy="278867"/>
          </a:xfrm>
          <a:prstGeom prst="rect">
            <a:avLst/>
          </a:prstGeom>
        </p:spPr>
      </p:pic>
      <p:sp>
        <p:nvSpPr>
          <p:cNvPr id="22" name="Text Placeholder 4">
            <a:extLst>
              <a:ext uri="{FF2B5EF4-FFF2-40B4-BE49-F238E27FC236}">
                <a16:creationId xmlns:a16="http://schemas.microsoft.com/office/drawing/2014/main" id="{5C747EF6-CA45-2040-83C8-0EBBBFB44EC1}"/>
              </a:ext>
            </a:extLst>
          </p:cNvPr>
          <p:cNvSpPr txBox="1">
            <a:spLocks/>
          </p:cNvSpPr>
          <p:nvPr/>
        </p:nvSpPr>
        <p:spPr>
          <a:xfrm>
            <a:off x="457200" y="148756"/>
            <a:ext cx="11218799" cy="11016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en-GB" sz="2200" b="0" i="0" kern="1200" smtClean="0">
                <a:solidFill>
                  <a:srgbClr val="3A3A3A"/>
                </a:solidFill>
                <a:latin typeface="Helvetica Neue Thin" panose="020B0403020202020204" pitchFamily="34" charset="0"/>
                <a:ea typeface="Helvetica Neue Thin" panose="020B0403020202020204" pitchFamily="34" charset="0"/>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74675" algn="l"/>
              </a:tabLst>
            </a:pPr>
            <a:r>
              <a:rPr lang="en-US" sz="2700" dirty="0">
                <a:solidFill>
                  <a:schemeClr val="tx2"/>
                </a:solidFill>
              </a:rPr>
              <a:t>TempoCap is committed to being a responsible operator</a:t>
            </a:r>
          </a:p>
        </p:txBody>
      </p:sp>
      <p:sp>
        <p:nvSpPr>
          <p:cNvPr id="19" name="Parallelogram 18">
            <a:extLst>
              <a:ext uri="{FF2B5EF4-FFF2-40B4-BE49-F238E27FC236}">
                <a16:creationId xmlns:a16="http://schemas.microsoft.com/office/drawing/2014/main" id="{14E07284-3357-3B4B-B646-35DE9811CE25}"/>
              </a:ext>
            </a:extLst>
          </p:cNvPr>
          <p:cNvSpPr/>
          <p:nvPr/>
        </p:nvSpPr>
        <p:spPr>
          <a:xfrm flipH="1">
            <a:off x="9737432" y="75297"/>
            <a:ext cx="2772000" cy="234000"/>
          </a:xfrm>
          <a:prstGeom prst="parallelogram">
            <a:avLst>
              <a:gd name="adj" fmla="val 109923"/>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0" bIns="0" rtlCol="0" anchor="t"/>
          <a:lstStyle/>
          <a:p>
            <a:r>
              <a:rPr lang="en-US" sz="1100" dirty="0">
                <a:latin typeface="Helvetica Neue" panose="02000503000000020004" pitchFamily="2" charset="0"/>
                <a:ea typeface="Helvetica Neue" panose="02000503000000020004" pitchFamily="2" charset="0"/>
                <a:cs typeface="Helvetica Neue" panose="02000503000000020004" pitchFamily="2" charset="0"/>
              </a:rPr>
              <a:t>INSIDE TEMPOCAP</a:t>
            </a:r>
          </a:p>
        </p:txBody>
      </p:sp>
      <p:sp>
        <p:nvSpPr>
          <p:cNvPr id="2" name="Slide Number Placeholder 3">
            <a:extLst>
              <a:ext uri="{FF2B5EF4-FFF2-40B4-BE49-F238E27FC236}">
                <a16:creationId xmlns:a16="http://schemas.microsoft.com/office/drawing/2014/main" id="{B802F57F-133E-1315-AB8E-9B8ACAD18AEE}"/>
              </a:ext>
            </a:extLst>
          </p:cNvPr>
          <p:cNvSpPr txBox="1">
            <a:spLocks/>
          </p:cNvSpPr>
          <p:nvPr/>
        </p:nvSpPr>
        <p:spPr>
          <a:xfrm>
            <a:off x="8932800" y="62747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Helvetica Neue Thin" panose="020B0403020202020204" pitchFamily="34" charset="0"/>
                <a:ea typeface="Helvetica Neue Thin" panose="020B0403020202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D93768-38EC-1B4D-A024-C98A3E6B1F0B}" type="slidenum">
              <a:rPr lang="en-US" smtClean="0">
                <a:solidFill>
                  <a:schemeClr val="bg2"/>
                </a:solidFill>
              </a:rPr>
              <a:pPr/>
              <a:t>13</a:t>
            </a:fld>
            <a:endParaRPr lang="en-US" dirty="0">
              <a:solidFill>
                <a:schemeClr val="bg2"/>
              </a:solidFill>
            </a:endParaRPr>
          </a:p>
        </p:txBody>
      </p:sp>
    </p:spTree>
    <p:extLst>
      <p:ext uri="{BB962C8B-B14F-4D97-AF65-F5344CB8AC3E}">
        <p14:creationId xmlns:p14="http://schemas.microsoft.com/office/powerpoint/2010/main" val="1901774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close-up of some leaves&#10;&#10;Description automatically generated with medium confidence">
            <a:extLst>
              <a:ext uri="{FF2B5EF4-FFF2-40B4-BE49-F238E27FC236}">
                <a16:creationId xmlns:a16="http://schemas.microsoft.com/office/drawing/2014/main" id="{02C68653-0346-7B62-B01F-250F6CC5B60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673981" y="0"/>
            <a:ext cx="3793560" cy="6858000"/>
          </a:xfrm>
          <a:prstGeom prst="rect">
            <a:avLst/>
          </a:prstGeom>
        </p:spPr>
      </p:pic>
      <p:pic>
        <p:nvPicPr>
          <p:cNvPr id="1026" name="Picture 2" descr="leaders-for-climate-action">
            <a:extLst>
              <a:ext uri="{FF2B5EF4-FFF2-40B4-BE49-F238E27FC236}">
                <a16:creationId xmlns:a16="http://schemas.microsoft.com/office/drawing/2014/main" id="{530F1F12-5FFC-D14D-A618-F4E2DFDACC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4687" y="1601009"/>
            <a:ext cx="1217734" cy="132499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6E5509E0-44B8-5348-801A-723FC76FD883}"/>
              </a:ext>
            </a:extLst>
          </p:cNvPr>
          <p:cNvSpPr/>
          <p:nvPr/>
        </p:nvSpPr>
        <p:spPr>
          <a:xfrm>
            <a:off x="2267300" y="1586357"/>
            <a:ext cx="2408494" cy="1384995"/>
          </a:xfrm>
          <a:prstGeom prst="rect">
            <a:avLst/>
          </a:prstGeom>
          <a:noFill/>
        </p:spPr>
        <p:txBody>
          <a:bodyPr wrap="square" rtlCol="0">
            <a:spAutoFit/>
          </a:bodyPr>
          <a:lstStyle/>
          <a:p>
            <a:pPr algn="just"/>
            <a:r>
              <a:rPr lang="en-GB" sz="1200" dirty="0">
                <a:solidFill>
                  <a:schemeClr val="tx2"/>
                </a:solidFill>
                <a:latin typeface="Helvetica Neue Thin" panose="020B0403020202020204" pitchFamily="34" charset="0"/>
                <a:ea typeface="Helvetica Neue Thin" panose="020B0403020202020204" pitchFamily="34" charset="0"/>
              </a:rPr>
              <a:t>TempoCap has joined Leaders for Climate Action (LFCA), an entrepreneurial community that drives climate action. We have committed to use our influence and network to contribute to the fight against climate change.</a:t>
            </a:r>
          </a:p>
        </p:txBody>
      </p:sp>
      <p:sp>
        <p:nvSpPr>
          <p:cNvPr id="41" name="Oval 40">
            <a:extLst>
              <a:ext uri="{FF2B5EF4-FFF2-40B4-BE49-F238E27FC236}">
                <a16:creationId xmlns:a16="http://schemas.microsoft.com/office/drawing/2014/main" id="{B46C0E7B-F02C-E745-99C7-646F44DC6134}"/>
              </a:ext>
            </a:extLst>
          </p:cNvPr>
          <p:cNvSpPr>
            <a:spLocks/>
          </p:cNvSpPr>
          <p:nvPr/>
        </p:nvSpPr>
        <p:spPr>
          <a:xfrm>
            <a:off x="9796761" y="1556416"/>
            <a:ext cx="1548000" cy="15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sz="3200" dirty="0">
                <a:solidFill>
                  <a:schemeClr val="tx2"/>
                </a:solidFill>
                <a:latin typeface="Helvetica Neue Thin" panose="020B0403020202020204" pitchFamily="34" charset="0"/>
                <a:ea typeface="Helvetica Neue Thin" panose="020B0403020202020204" pitchFamily="34" charset="0"/>
              </a:rPr>
              <a:t>44t CO</a:t>
            </a:r>
            <a:r>
              <a:rPr lang="en-US" sz="3200" baseline="-25000" dirty="0">
                <a:solidFill>
                  <a:schemeClr val="tx2"/>
                </a:solidFill>
                <a:latin typeface="Helvetica Neue Thin" panose="020B0403020202020204" pitchFamily="34" charset="0"/>
                <a:ea typeface="Helvetica Neue Thin" panose="020B0403020202020204" pitchFamily="34" charset="0"/>
              </a:rPr>
              <a:t>2</a:t>
            </a:r>
          </a:p>
        </p:txBody>
      </p:sp>
      <p:sp>
        <p:nvSpPr>
          <p:cNvPr id="42" name="Rectangle 41">
            <a:extLst>
              <a:ext uri="{FF2B5EF4-FFF2-40B4-BE49-F238E27FC236}">
                <a16:creationId xmlns:a16="http://schemas.microsoft.com/office/drawing/2014/main" id="{5EC2F7D0-E3DF-C140-A5E8-8FF85909AF0F}"/>
              </a:ext>
            </a:extLst>
          </p:cNvPr>
          <p:cNvSpPr/>
          <p:nvPr/>
        </p:nvSpPr>
        <p:spPr>
          <a:xfrm>
            <a:off x="9195974" y="3388063"/>
            <a:ext cx="2743200" cy="1323439"/>
          </a:xfrm>
          <a:prstGeom prst="rect">
            <a:avLst/>
          </a:prstGeom>
          <a:solidFill>
            <a:schemeClr val="tx1">
              <a:alpha val="18000"/>
            </a:schemeClr>
          </a:solidFill>
        </p:spPr>
        <p:txBody>
          <a:bodyPr wrap="square">
            <a:spAutoFit/>
          </a:bodyPr>
          <a:lstStyle/>
          <a:p>
            <a:pPr algn="ctr"/>
            <a:r>
              <a:rPr lang="en-GB" sz="2000" dirty="0">
                <a:solidFill>
                  <a:schemeClr val="bg1"/>
                </a:solidFill>
                <a:latin typeface="Helvetica Neue Thin" panose="020B0403020202020204" pitchFamily="34" charset="0"/>
                <a:ea typeface="Helvetica Neue Thin" panose="020B0403020202020204" pitchFamily="34" charset="0"/>
              </a:rPr>
              <a:t>Annual carbon emissions offset by TempoCap to achieve Climate Neutrality </a:t>
            </a:r>
          </a:p>
        </p:txBody>
      </p:sp>
      <p:sp>
        <p:nvSpPr>
          <p:cNvPr id="22" name="Rectangle 21">
            <a:extLst>
              <a:ext uri="{FF2B5EF4-FFF2-40B4-BE49-F238E27FC236}">
                <a16:creationId xmlns:a16="http://schemas.microsoft.com/office/drawing/2014/main" id="{5F04EC34-069C-C948-9053-AC57C2C638F2}"/>
              </a:ext>
            </a:extLst>
          </p:cNvPr>
          <p:cNvSpPr/>
          <p:nvPr/>
        </p:nvSpPr>
        <p:spPr>
          <a:xfrm>
            <a:off x="458851" y="3770816"/>
            <a:ext cx="7473911" cy="374408"/>
          </a:xfrm>
          <a:prstGeom prst="rect">
            <a:avLst/>
          </a:prstGeom>
          <a:solidFill>
            <a:schemeClr val="tx2"/>
          </a:solidFill>
        </p:spPr>
        <p:txBody>
          <a:bodyPr wrap="square" rtlCol="0">
            <a:noAutofit/>
          </a:bodyPr>
          <a:lstStyle/>
          <a:p>
            <a:r>
              <a:rPr lang="en-GB" sz="1600" b="1" dirty="0">
                <a:solidFill>
                  <a:schemeClr val="bg1"/>
                </a:solidFill>
                <a:latin typeface="HELVETICA NEUE THIN" panose="020B0403020202020204" pitchFamily="34" charset="0"/>
                <a:ea typeface="HELVETICA NEUE THIN" panose="020B0403020202020204" pitchFamily="34" charset="0"/>
              </a:rPr>
              <a:t>Active measures to reduce carbon emissions</a:t>
            </a:r>
          </a:p>
        </p:txBody>
      </p:sp>
      <p:pic>
        <p:nvPicPr>
          <p:cNvPr id="12" name="Graphic 11">
            <a:extLst>
              <a:ext uri="{FF2B5EF4-FFF2-40B4-BE49-F238E27FC236}">
                <a16:creationId xmlns:a16="http://schemas.microsoft.com/office/drawing/2014/main" id="{99007097-B77F-1642-BF6B-54ACCC4892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8161" y="5991058"/>
            <a:ext cx="1654872" cy="576417"/>
          </a:xfrm>
          <a:prstGeom prst="rect">
            <a:avLst/>
          </a:prstGeom>
        </p:spPr>
      </p:pic>
      <p:sp>
        <p:nvSpPr>
          <p:cNvPr id="13" name="TextBox 12">
            <a:extLst>
              <a:ext uri="{FF2B5EF4-FFF2-40B4-BE49-F238E27FC236}">
                <a16:creationId xmlns:a16="http://schemas.microsoft.com/office/drawing/2014/main" id="{5E40A310-C6B3-4D46-9A92-753CE2336857}"/>
              </a:ext>
            </a:extLst>
          </p:cNvPr>
          <p:cNvSpPr txBox="1"/>
          <p:nvPr/>
        </p:nvSpPr>
        <p:spPr>
          <a:xfrm>
            <a:off x="4933125" y="1544489"/>
            <a:ext cx="1192275" cy="646331"/>
          </a:xfrm>
          <a:prstGeom prst="rect">
            <a:avLst/>
          </a:prstGeom>
          <a:noFill/>
        </p:spPr>
        <p:txBody>
          <a:bodyPr wrap="square" rtlCol="0">
            <a:spAutoFit/>
          </a:bodyPr>
          <a:lstStyle>
            <a:defPPr>
              <a:defRPr lang="en-US"/>
            </a:defPPr>
            <a:lvl1pPr>
              <a:defRPr sz="1200">
                <a:latin typeface="Helvetica Neue Thin" panose="020B0403020202020204" pitchFamily="34" charset="0"/>
                <a:ea typeface="Helvetica Neue Thin" panose="020B0403020202020204" pitchFamily="34" charset="0"/>
              </a:defRPr>
            </a:lvl1pPr>
          </a:lstStyle>
          <a:p>
            <a:pPr algn="ctr"/>
            <a:r>
              <a:rPr lang="en-US" sz="2400" dirty="0">
                <a:solidFill>
                  <a:schemeClr val="accent2"/>
                </a:solidFill>
              </a:rPr>
              <a:t>&gt;3,600</a:t>
            </a:r>
            <a:endParaRPr lang="en-US" dirty="0">
              <a:solidFill>
                <a:schemeClr val="accent2"/>
              </a:solidFill>
            </a:endParaRPr>
          </a:p>
          <a:p>
            <a:pPr algn="ctr"/>
            <a:r>
              <a:rPr lang="en-US" dirty="0">
                <a:solidFill>
                  <a:schemeClr val="tx2"/>
                </a:solidFill>
              </a:rPr>
              <a:t>Members</a:t>
            </a:r>
          </a:p>
        </p:txBody>
      </p:sp>
      <p:sp>
        <p:nvSpPr>
          <p:cNvPr id="28" name="TextBox 27">
            <a:extLst>
              <a:ext uri="{FF2B5EF4-FFF2-40B4-BE49-F238E27FC236}">
                <a16:creationId xmlns:a16="http://schemas.microsoft.com/office/drawing/2014/main" id="{814CA71C-707E-0840-B0C4-A8215903A727}"/>
              </a:ext>
            </a:extLst>
          </p:cNvPr>
          <p:cNvSpPr txBox="1"/>
          <p:nvPr/>
        </p:nvSpPr>
        <p:spPr>
          <a:xfrm>
            <a:off x="6575467" y="2333834"/>
            <a:ext cx="1164561" cy="646331"/>
          </a:xfrm>
          <a:prstGeom prst="rect">
            <a:avLst/>
          </a:prstGeom>
          <a:noFill/>
        </p:spPr>
        <p:txBody>
          <a:bodyPr wrap="square" rtlCol="0">
            <a:spAutoFit/>
          </a:bodyPr>
          <a:lstStyle>
            <a:defPPr>
              <a:defRPr lang="en-US"/>
            </a:defPPr>
            <a:lvl1pPr>
              <a:defRPr sz="1200">
                <a:latin typeface="Helvetica Neue Thin" panose="020B0403020202020204" pitchFamily="34" charset="0"/>
                <a:ea typeface="Helvetica Neue Thin" panose="020B0403020202020204" pitchFamily="34" charset="0"/>
              </a:defRPr>
            </a:lvl1pPr>
          </a:lstStyle>
          <a:p>
            <a:pPr algn="ctr"/>
            <a:r>
              <a:rPr lang="en-US" sz="2400" dirty="0">
                <a:solidFill>
                  <a:schemeClr val="accent2"/>
                </a:solidFill>
              </a:rPr>
              <a:t>46</a:t>
            </a:r>
            <a:endParaRPr lang="en-US" dirty="0">
              <a:solidFill>
                <a:schemeClr val="accent2"/>
              </a:solidFill>
            </a:endParaRPr>
          </a:p>
          <a:p>
            <a:pPr algn="ctr"/>
            <a:r>
              <a:rPr lang="en-US" dirty="0">
                <a:solidFill>
                  <a:schemeClr val="tx2"/>
                </a:solidFill>
              </a:rPr>
              <a:t>Countries</a:t>
            </a:r>
          </a:p>
        </p:txBody>
      </p:sp>
      <p:sp>
        <p:nvSpPr>
          <p:cNvPr id="31" name="TextBox 30">
            <a:extLst>
              <a:ext uri="{FF2B5EF4-FFF2-40B4-BE49-F238E27FC236}">
                <a16:creationId xmlns:a16="http://schemas.microsoft.com/office/drawing/2014/main" id="{D455228F-26F9-CB4A-8766-2A9D06D3B693}"/>
              </a:ext>
            </a:extLst>
          </p:cNvPr>
          <p:cNvSpPr txBox="1"/>
          <p:nvPr/>
        </p:nvSpPr>
        <p:spPr>
          <a:xfrm>
            <a:off x="4824703" y="2333834"/>
            <a:ext cx="1409119" cy="646331"/>
          </a:xfrm>
          <a:prstGeom prst="rect">
            <a:avLst/>
          </a:prstGeom>
          <a:noFill/>
        </p:spPr>
        <p:txBody>
          <a:bodyPr wrap="square" rtlCol="0">
            <a:spAutoFit/>
          </a:bodyPr>
          <a:lstStyle>
            <a:defPPr>
              <a:defRPr lang="en-US"/>
            </a:defPPr>
            <a:lvl1pPr>
              <a:defRPr sz="1200">
                <a:latin typeface="Helvetica Neue Thin" panose="020B0403020202020204" pitchFamily="34" charset="0"/>
                <a:ea typeface="Helvetica Neue Thin" panose="020B0403020202020204" pitchFamily="34" charset="0"/>
              </a:defRPr>
            </a:lvl1pPr>
          </a:lstStyle>
          <a:p>
            <a:pPr algn="ctr"/>
            <a:r>
              <a:rPr lang="en-US" sz="2400" dirty="0">
                <a:solidFill>
                  <a:schemeClr val="accent2"/>
                </a:solidFill>
              </a:rPr>
              <a:t>6,668</a:t>
            </a:r>
            <a:endParaRPr lang="en-US" dirty="0">
              <a:solidFill>
                <a:schemeClr val="accent2"/>
              </a:solidFill>
            </a:endParaRPr>
          </a:p>
          <a:p>
            <a:pPr algn="ctr"/>
            <a:r>
              <a:rPr lang="en-US" dirty="0">
                <a:solidFill>
                  <a:schemeClr val="tx2"/>
                </a:solidFill>
              </a:rPr>
              <a:t>Actions taken</a:t>
            </a:r>
          </a:p>
        </p:txBody>
      </p:sp>
      <p:sp>
        <p:nvSpPr>
          <p:cNvPr id="32" name="TextBox 31">
            <a:extLst>
              <a:ext uri="{FF2B5EF4-FFF2-40B4-BE49-F238E27FC236}">
                <a16:creationId xmlns:a16="http://schemas.microsoft.com/office/drawing/2014/main" id="{D8886BEE-BFB4-8E4A-B8F5-CB97ED9F8E1A}"/>
              </a:ext>
            </a:extLst>
          </p:cNvPr>
          <p:cNvSpPr txBox="1"/>
          <p:nvPr/>
        </p:nvSpPr>
        <p:spPr>
          <a:xfrm>
            <a:off x="6382731" y="1557713"/>
            <a:ext cx="1550031" cy="646331"/>
          </a:xfrm>
          <a:prstGeom prst="rect">
            <a:avLst/>
          </a:prstGeom>
          <a:noFill/>
        </p:spPr>
        <p:txBody>
          <a:bodyPr wrap="square" rtlCol="0">
            <a:spAutoFit/>
          </a:bodyPr>
          <a:lstStyle>
            <a:defPPr>
              <a:defRPr lang="en-US"/>
            </a:defPPr>
            <a:lvl1pPr>
              <a:defRPr sz="1200">
                <a:latin typeface="Helvetica Neue Thin" panose="020B0403020202020204" pitchFamily="34" charset="0"/>
                <a:ea typeface="Helvetica Neue Thin" panose="020B0403020202020204" pitchFamily="34" charset="0"/>
              </a:defRPr>
            </a:lvl1pPr>
          </a:lstStyle>
          <a:p>
            <a:pPr algn="ctr"/>
            <a:r>
              <a:rPr lang="en-US" sz="2400" dirty="0">
                <a:solidFill>
                  <a:schemeClr val="accent2"/>
                </a:solidFill>
              </a:rPr>
              <a:t>&gt;647,000</a:t>
            </a:r>
            <a:endParaRPr lang="en-US" dirty="0">
              <a:solidFill>
                <a:schemeClr val="accent2"/>
              </a:solidFill>
            </a:endParaRPr>
          </a:p>
          <a:p>
            <a:pPr algn="ctr"/>
            <a:r>
              <a:rPr lang="en-US" dirty="0">
                <a:solidFill>
                  <a:schemeClr val="tx2"/>
                </a:solidFill>
              </a:rPr>
              <a:t>Member employees</a:t>
            </a:r>
          </a:p>
        </p:txBody>
      </p:sp>
      <p:sp>
        <p:nvSpPr>
          <p:cNvPr id="49" name="Title 1">
            <a:extLst>
              <a:ext uri="{FF2B5EF4-FFF2-40B4-BE49-F238E27FC236}">
                <a16:creationId xmlns:a16="http://schemas.microsoft.com/office/drawing/2014/main" id="{0C8B47B4-1623-4F48-A02D-FFAD445FEAEA}"/>
              </a:ext>
            </a:extLst>
          </p:cNvPr>
          <p:cNvSpPr>
            <a:spLocks noGrp="1"/>
          </p:cNvSpPr>
          <p:nvPr>
            <p:ph type="title"/>
          </p:nvPr>
        </p:nvSpPr>
        <p:spPr>
          <a:xfrm>
            <a:off x="458850" y="252491"/>
            <a:ext cx="10969978" cy="936161"/>
          </a:xfrm>
        </p:spPr>
        <p:txBody>
          <a:bodyPr>
            <a:noAutofit/>
          </a:bodyPr>
          <a:lstStyle/>
          <a:p>
            <a:pPr>
              <a:tabLst>
                <a:tab pos="574675" algn="l"/>
              </a:tabLst>
            </a:pPr>
            <a:r>
              <a:rPr lang="en-US" sz="2600" dirty="0" err="1">
                <a:solidFill>
                  <a:schemeClr val="tx1"/>
                </a:solidFill>
              </a:rPr>
              <a:t>TempoCap’s</a:t>
            </a:r>
            <a:r>
              <a:rPr lang="en-US" sz="2600" dirty="0">
                <a:solidFill>
                  <a:schemeClr val="tx1"/>
                </a:solidFill>
              </a:rPr>
              <a:t> commitment to sustainable</a:t>
            </a:r>
            <a:r>
              <a:rPr lang="en-US" sz="2000" dirty="0">
                <a:solidFill>
                  <a:schemeClr val="tx1"/>
                </a:solidFill>
              </a:rPr>
              <a:t> </a:t>
            </a:r>
            <a:r>
              <a:rPr lang="en-US" sz="2600" dirty="0">
                <a:solidFill>
                  <a:schemeClr val="tx1"/>
                </a:solidFill>
              </a:rPr>
              <a:t>and</a:t>
            </a:r>
            <a:r>
              <a:rPr lang="en-US" sz="2000" dirty="0">
                <a:solidFill>
                  <a:schemeClr val="tx1"/>
                </a:solidFill>
              </a:rPr>
              <a:t> </a:t>
            </a:r>
            <a:r>
              <a:rPr lang="en-US" sz="2600" dirty="0">
                <a:solidFill>
                  <a:schemeClr val="tx1"/>
                </a:solidFill>
              </a:rPr>
              <a:t>ecological </a:t>
            </a:r>
            <a:r>
              <a:rPr lang="en-US" sz="2600" dirty="0">
                <a:solidFill>
                  <a:schemeClr val="tx2"/>
                </a:solidFill>
              </a:rPr>
              <a:t>d</a:t>
            </a:r>
            <a:r>
              <a:rPr lang="en-US" sz="2600" dirty="0">
                <a:solidFill>
                  <a:schemeClr val="bg1"/>
                </a:solidFill>
              </a:rPr>
              <a:t>evelopment</a:t>
            </a:r>
          </a:p>
        </p:txBody>
      </p:sp>
      <p:grpSp>
        <p:nvGrpSpPr>
          <p:cNvPr id="6" name="Group 5">
            <a:extLst>
              <a:ext uri="{FF2B5EF4-FFF2-40B4-BE49-F238E27FC236}">
                <a16:creationId xmlns:a16="http://schemas.microsoft.com/office/drawing/2014/main" id="{ADB68CD3-D8DD-4C62-832B-A03CB967D6EB}"/>
              </a:ext>
            </a:extLst>
          </p:cNvPr>
          <p:cNvGrpSpPr/>
          <p:nvPr/>
        </p:nvGrpSpPr>
        <p:grpSpPr>
          <a:xfrm>
            <a:off x="532498" y="4177038"/>
            <a:ext cx="7436362" cy="1967774"/>
            <a:chOff x="532498" y="3938913"/>
            <a:chExt cx="7436362" cy="1967774"/>
          </a:xfrm>
        </p:grpSpPr>
        <p:grpSp>
          <p:nvGrpSpPr>
            <p:cNvPr id="5" name="Group 4">
              <a:extLst>
                <a:ext uri="{FF2B5EF4-FFF2-40B4-BE49-F238E27FC236}">
                  <a16:creationId xmlns:a16="http://schemas.microsoft.com/office/drawing/2014/main" id="{DCEA19EE-0099-42FD-995C-640B77A12C43}"/>
                </a:ext>
              </a:extLst>
            </p:cNvPr>
            <p:cNvGrpSpPr/>
            <p:nvPr/>
          </p:nvGrpSpPr>
          <p:grpSpPr>
            <a:xfrm>
              <a:off x="532498" y="3938913"/>
              <a:ext cx="7270879" cy="1967774"/>
              <a:chOff x="532498" y="3929388"/>
              <a:chExt cx="7270879" cy="1967774"/>
            </a:xfrm>
          </p:grpSpPr>
          <p:pic>
            <p:nvPicPr>
              <p:cNvPr id="9" name="Picture 8" descr="Graphical user interface, text, application, chat or text message&#10;&#10;Description automatically generated">
                <a:extLst>
                  <a:ext uri="{FF2B5EF4-FFF2-40B4-BE49-F238E27FC236}">
                    <a16:creationId xmlns:a16="http://schemas.microsoft.com/office/drawing/2014/main" id="{97FEF548-0C44-5C49-8FB2-1B186780F50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8658" b="25897"/>
              <a:stretch/>
            </p:blipFill>
            <p:spPr>
              <a:xfrm>
                <a:off x="532498" y="3929388"/>
                <a:ext cx="4802408" cy="1967774"/>
              </a:xfrm>
              <a:prstGeom prst="rect">
                <a:avLst/>
              </a:prstGeom>
            </p:spPr>
          </p:pic>
          <p:sp>
            <p:nvSpPr>
              <p:cNvPr id="35" name="Rectangle 34">
                <a:extLst>
                  <a:ext uri="{FF2B5EF4-FFF2-40B4-BE49-F238E27FC236}">
                    <a16:creationId xmlns:a16="http://schemas.microsoft.com/office/drawing/2014/main" id="{9631BC59-77FA-5642-A2FD-76FB16D370DD}"/>
                  </a:ext>
                </a:extLst>
              </p:cNvPr>
              <p:cNvSpPr/>
              <p:nvPr/>
            </p:nvSpPr>
            <p:spPr>
              <a:xfrm>
                <a:off x="805125" y="4126016"/>
                <a:ext cx="2109426" cy="253916"/>
              </a:xfrm>
              <a:prstGeom prst="rect">
                <a:avLst/>
              </a:prstGeom>
              <a:solidFill>
                <a:schemeClr val="bg1"/>
              </a:solidFill>
            </p:spPr>
            <p:txBody>
              <a:bodyPr wrap="square" rtlCol="0">
                <a:spAutoFit/>
              </a:bodyPr>
              <a:lstStyle/>
              <a:p>
                <a:r>
                  <a:rPr lang="en-GB" sz="1050" dirty="0">
                    <a:solidFill>
                      <a:schemeClr val="tx2"/>
                    </a:solidFill>
                    <a:latin typeface="Helvetica Neue Thin" panose="020B0403020202020204" pitchFamily="34" charset="0"/>
                    <a:ea typeface="Helvetica Neue Thin" panose="020B0403020202020204" pitchFamily="34" charset="0"/>
                  </a:rPr>
                  <a:t>Basic Climate Neutrality</a:t>
                </a:r>
                <a:endParaRPr lang="en-US" sz="1050" dirty="0">
                  <a:solidFill>
                    <a:schemeClr val="tx2"/>
                  </a:solidFill>
                  <a:latin typeface="Helvetica Neue Thin" panose="020B0403020202020204" pitchFamily="34" charset="0"/>
                  <a:ea typeface="Helvetica Neue Thin" panose="020B0403020202020204" pitchFamily="34" charset="0"/>
                </a:endParaRPr>
              </a:p>
            </p:txBody>
          </p:sp>
          <p:sp>
            <p:nvSpPr>
              <p:cNvPr id="36" name="Rectangle 35">
                <a:extLst>
                  <a:ext uri="{FF2B5EF4-FFF2-40B4-BE49-F238E27FC236}">
                    <a16:creationId xmlns:a16="http://schemas.microsoft.com/office/drawing/2014/main" id="{D8F28087-EFA3-5742-9746-DF9E405E2A56}"/>
                  </a:ext>
                </a:extLst>
              </p:cNvPr>
              <p:cNvSpPr/>
              <p:nvPr/>
            </p:nvSpPr>
            <p:spPr>
              <a:xfrm>
                <a:off x="805125" y="4583683"/>
                <a:ext cx="2109426" cy="253916"/>
              </a:xfrm>
              <a:prstGeom prst="rect">
                <a:avLst/>
              </a:prstGeom>
              <a:solidFill>
                <a:schemeClr val="bg1"/>
              </a:solidFill>
            </p:spPr>
            <p:txBody>
              <a:bodyPr wrap="square" rtlCol="0">
                <a:spAutoFit/>
              </a:bodyPr>
              <a:lstStyle/>
              <a:p>
                <a:r>
                  <a:rPr lang="en-GB" sz="1050" dirty="0">
                    <a:solidFill>
                      <a:schemeClr val="tx2"/>
                    </a:solidFill>
                    <a:latin typeface="Helvetica Neue Thin" panose="020B0403020202020204" pitchFamily="34" charset="0"/>
                    <a:ea typeface="Helvetica Neue Thin" panose="020B0403020202020204" pitchFamily="34" charset="0"/>
                  </a:rPr>
                  <a:t>Sustainable Office</a:t>
                </a:r>
                <a:endParaRPr lang="en-US" sz="1050" dirty="0">
                  <a:solidFill>
                    <a:schemeClr val="tx2"/>
                  </a:solidFill>
                  <a:latin typeface="Helvetica Neue Thin" panose="020B0403020202020204" pitchFamily="34" charset="0"/>
                  <a:ea typeface="Helvetica Neue Thin" panose="020B0403020202020204" pitchFamily="34" charset="0"/>
                </a:endParaRPr>
              </a:p>
            </p:txBody>
          </p:sp>
          <p:sp>
            <p:nvSpPr>
              <p:cNvPr id="37" name="Rectangle 36">
                <a:extLst>
                  <a:ext uri="{FF2B5EF4-FFF2-40B4-BE49-F238E27FC236}">
                    <a16:creationId xmlns:a16="http://schemas.microsoft.com/office/drawing/2014/main" id="{90D78BB9-5A51-C549-B094-EA6FEB302064}"/>
                  </a:ext>
                </a:extLst>
              </p:cNvPr>
              <p:cNvSpPr/>
              <p:nvPr/>
            </p:nvSpPr>
            <p:spPr>
              <a:xfrm>
                <a:off x="805125" y="5041350"/>
                <a:ext cx="2109426" cy="253916"/>
              </a:xfrm>
              <a:prstGeom prst="rect">
                <a:avLst/>
              </a:prstGeom>
              <a:solidFill>
                <a:schemeClr val="bg1"/>
              </a:solidFill>
            </p:spPr>
            <p:txBody>
              <a:bodyPr wrap="square" rtlCol="0">
                <a:spAutoFit/>
              </a:bodyPr>
              <a:lstStyle/>
              <a:p>
                <a:r>
                  <a:rPr lang="en-GB" sz="1050" dirty="0">
                    <a:solidFill>
                      <a:schemeClr val="tx2"/>
                    </a:solidFill>
                    <a:latin typeface="Helvetica Neue Thin" panose="020B0403020202020204" pitchFamily="34" charset="0"/>
                    <a:ea typeface="Helvetica Neue Thin" panose="020B0403020202020204" pitchFamily="34" charset="0"/>
                  </a:rPr>
                  <a:t>Minimal everyday commute</a:t>
                </a:r>
                <a:endParaRPr lang="en-US" sz="1050" dirty="0">
                  <a:solidFill>
                    <a:schemeClr val="tx2"/>
                  </a:solidFill>
                  <a:latin typeface="Helvetica Neue Thin" panose="020B0403020202020204" pitchFamily="34" charset="0"/>
                  <a:ea typeface="Helvetica Neue Thin" panose="020B0403020202020204" pitchFamily="34" charset="0"/>
                </a:endParaRPr>
              </a:p>
            </p:txBody>
          </p:sp>
          <p:sp>
            <p:nvSpPr>
              <p:cNvPr id="38" name="Rectangle 37">
                <a:extLst>
                  <a:ext uri="{FF2B5EF4-FFF2-40B4-BE49-F238E27FC236}">
                    <a16:creationId xmlns:a16="http://schemas.microsoft.com/office/drawing/2014/main" id="{27A2A5B4-1235-8B4D-A4FB-98B45B459536}"/>
                  </a:ext>
                </a:extLst>
              </p:cNvPr>
              <p:cNvSpPr/>
              <p:nvPr/>
            </p:nvSpPr>
            <p:spPr>
              <a:xfrm>
                <a:off x="805125" y="5499017"/>
                <a:ext cx="2109426" cy="253916"/>
              </a:xfrm>
              <a:prstGeom prst="rect">
                <a:avLst/>
              </a:prstGeom>
              <a:solidFill>
                <a:schemeClr val="bg1"/>
              </a:solidFill>
            </p:spPr>
            <p:txBody>
              <a:bodyPr wrap="square" rtlCol="0">
                <a:spAutoFit/>
              </a:bodyPr>
              <a:lstStyle/>
              <a:p>
                <a:r>
                  <a:rPr lang="en-GB" sz="1050" dirty="0">
                    <a:solidFill>
                      <a:schemeClr val="tx2"/>
                    </a:solidFill>
                    <a:latin typeface="Helvetica Neue Thin" panose="020B0403020202020204" pitchFamily="34" charset="0"/>
                    <a:ea typeface="Helvetica Neue Thin" panose="020B0403020202020204" pitchFamily="34" charset="0"/>
                  </a:rPr>
                  <a:t>Employee engagement</a:t>
                </a:r>
                <a:endParaRPr lang="en-US" sz="1050" dirty="0">
                  <a:solidFill>
                    <a:schemeClr val="tx2"/>
                  </a:solidFill>
                  <a:latin typeface="Helvetica Neue Thin" panose="020B0403020202020204" pitchFamily="34" charset="0"/>
                  <a:ea typeface="Helvetica Neue Thin" panose="020B0403020202020204" pitchFamily="34" charset="0"/>
                </a:endParaRPr>
              </a:p>
            </p:txBody>
          </p:sp>
          <p:sp>
            <p:nvSpPr>
              <p:cNvPr id="43" name="Rectangle 42">
                <a:extLst>
                  <a:ext uri="{FF2B5EF4-FFF2-40B4-BE49-F238E27FC236}">
                    <a16:creationId xmlns:a16="http://schemas.microsoft.com/office/drawing/2014/main" id="{F299CB4F-8351-D04B-A9F9-D26B3DAC1FB8}"/>
                  </a:ext>
                </a:extLst>
              </p:cNvPr>
              <p:cNvSpPr/>
              <p:nvPr/>
            </p:nvSpPr>
            <p:spPr>
              <a:xfrm>
                <a:off x="3463131" y="4126016"/>
                <a:ext cx="2109426" cy="253916"/>
              </a:xfrm>
              <a:prstGeom prst="rect">
                <a:avLst/>
              </a:prstGeom>
              <a:solidFill>
                <a:schemeClr val="bg1"/>
              </a:solidFill>
            </p:spPr>
            <p:txBody>
              <a:bodyPr wrap="square" rtlCol="0">
                <a:spAutoFit/>
              </a:bodyPr>
              <a:lstStyle/>
              <a:p>
                <a:r>
                  <a:rPr lang="en-GB" sz="1050" dirty="0">
                    <a:solidFill>
                      <a:schemeClr val="tx2"/>
                    </a:solidFill>
                    <a:latin typeface="Helvetica Neue Thin" panose="020B0403020202020204" pitchFamily="34" charset="0"/>
                    <a:ea typeface="Helvetica Neue Thin" panose="020B0403020202020204" pitchFamily="34" charset="0"/>
                  </a:rPr>
                  <a:t>Complete Climate Neutrality</a:t>
                </a:r>
                <a:endParaRPr lang="en-US" sz="1050" dirty="0">
                  <a:solidFill>
                    <a:schemeClr val="tx2"/>
                  </a:solidFill>
                  <a:latin typeface="Helvetica Neue Thin" panose="020B0403020202020204" pitchFamily="34" charset="0"/>
                  <a:ea typeface="Helvetica Neue Thin" panose="020B0403020202020204" pitchFamily="34" charset="0"/>
                </a:endParaRPr>
              </a:p>
            </p:txBody>
          </p:sp>
          <p:sp>
            <p:nvSpPr>
              <p:cNvPr id="44" name="Rectangle 43">
                <a:extLst>
                  <a:ext uri="{FF2B5EF4-FFF2-40B4-BE49-F238E27FC236}">
                    <a16:creationId xmlns:a16="http://schemas.microsoft.com/office/drawing/2014/main" id="{96722D34-2E41-FC4E-BF59-5FA76E8B00B9}"/>
                  </a:ext>
                </a:extLst>
              </p:cNvPr>
              <p:cNvSpPr/>
              <p:nvPr/>
            </p:nvSpPr>
            <p:spPr>
              <a:xfrm>
                <a:off x="3463131" y="4583683"/>
                <a:ext cx="2109426" cy="253916"/>
              </a:xfrm>
              <a:prstGeom prst="rect">
                <a:avLst/>
              </a:prstGeom>
              <a:solidFill>
                <a:schemeClr val="bg1"/>
              </a:solidFill>
            </p:spPr>
            <p:txBody>
              <a:bodyPr wrap="square" rtlCol="0">
                <a:spAutoFit/>
              </a:bodyPr>
              <a:lstStyle/>
              <a:p>
                <a:r>
                  <a:rPr lang="en-GB" sz="1050" dirty="0">
                    <a:solidFill>
                      <a:schemeClr val="tx2"/>
                    </a:solidFill>
                    <a:latin typeface="Helvetica Neue Thin" panose="020B0403020202020204" pitchFamily="34" charset="0"/>
                    <a:ea typeface="Helvetica Neue Thin" panose="020B0403020202020204" pitchFamily="34" charset="0"/>
                  </a:rPr>
                  <a:t>Conscious Energy Consumption</a:t>
                </a:r>
                <a:endParaRPr lang="en-US" sz="1050" dirty="0">
                  <a:solidFill>
                    <a:schemeClr val="tx2"/>
                  </a:solidFill>
                  <a:latin typeface="Helvetica Neue Thin" panose="020B0403020202020204" pitchFamily="34" charset="0"/>
                  <a:ea typeface="Helvetica Neue Thin" panose="020B0403020202020204" pitchFamily="34" charset="0"/>
                </a:endParaRPr>
              </a:p>
            </p:txBody>
          </p:sp>
          <p:sp>
            <p:nvSpPr>
              <p:cNvPr id="45" name="Rectangle 44">
                <a:extLst>
                  <a:ext uri="{FF2B5EF4-FFF2-40B4-BE49-F238E27FC236}">
                    <a16:creationId xmlns:a16="http://schemas.microsoft.com/office/drawing/2014/main" id="{3C7BAD16-BBDE-124D-8A83-68F1A5098799}"/>
                  </a:ext>
                </a:extLst>
              </p:cNvPr>
              <p:cNvSpPr/>
              <p:nvPr/>
            </p:nvSpPr>
            <p:spPr>
              <a:xfrm>
                <a:off x="3463131" y="5041350"/>
                <a:ext cx="2109426" cy="253916"/>
              </a:xfrm>
              <a:prstGeom prst="rect">
                <a:avLst/>
              </a:prstGeom>
              <a:solidFill>
                <a:schemeClr val="bg1"/>
              </a:solidFill>
            </p:spPr>
            <p:txBody>
              <a:bodyPr wrap="square" rtlCol="0">
                <a:spAutoFit/>
              </a:bodyPr>
              <a:lstStyle/>
              <a:p>
                <a:r>
                  <a:rPr lang="en-GB" sz="1050" dirty="0">
                    <a:solidFill>
                      <a:schemeClr val="tx2"/>
                    </a:solidFill>
                    <a:latin typeface="Helvetica Neue Thin" panose="020B0403020202020204" pitchFamily="34" charset="0"/>
                    <a:ea typeface="Helvetica Neue Thin" panose="020B0403020202020204" pitchFamily="34" charset="0"/>
                  </a:rPr>
                  <a:t>Responsible Business Travel</a:t>
                </a:r>
                <a:endParaRPr lang="en-US" sz="1050" dirty="0">
                  <a:solidFill>
                    <a:schemeClr val="tx2"/>
                  </a:solidFill>
                  <a:latin typeface="Helvetica Neue Thin" panose="020B0403020202020204" pitchFamily="34" charset="0"/>
                  <a:ea typeface="Helvetica Neue Thin" panose="020B0403020202020204" pitchFamily="34" charset="0"/>
                </a:endParaRPr>
              </a:p>
            </p:txBody>
          </p:sp>
          <p:sp>
            <p:nvSpPr>
              <p:cNvPr id="46" name="Rectangle 45">
                <a:extLst>
                  <a:ext uri="{FF2B5EF4-FFF2-40B4-BE49-F238E27FC236}">
                    <a16:creationId xmlns:a16="http://schemas.microsoft.com/office/drawing/2014/main" id="{5F9A525A-DAA2-7541-B097-7D2BF0F4E622}"/>
                  </a:ext>
                </a:extLst>
              </p:cNvPr>
              <p:cNvSpPr/>
              <p:nvPr/>
            </p:nvSpPr>
            <p:spPr>
              <a:xfrm>
                <a:off x="3463131" y="5499017"/>
                <a:ext cx="2109426" cy="253916"/>
              </a:xfrm>
              <a:prstGeom prst="rect">
                <a:avLst/>
              </a:prstGeom>
              <a:solidFill>
                <a:schemeClr val="bg1"/>
              </a:solidFill>
            </p:spPr>
            <p:txBody>
              <a:bodyPr wrap="square" rtlCol="0">
                <a:spAutoFit/>
              </a:bodyPr>
              <a:lstStyle/>
              <a:p>
                <a:r>
                  <a:rPr lang="en-GB" sz="1050" dirty="0">
                    <a:solidFill>
                      <a:schemeClr val="tx2"/>
                    </a:solidFill>
                    <a:latin typeface="Helvetica Neue Thin" panose="020B0403020202020204" pitchFamily="34" charset="0"/>
                    <a:ea typeface="Helvetica Neue Thin" panose="020B0403020202020204" pitchFamily="34" charset="0"/>
                  </a:rPr>
                  <a:t>Consumer engagement</a:t>
                </a:r>
                <a:endParaRPr lang="en-US" sz="1050" dirty="0">
                  <a:solidFill>
                    <a:schemeClr val="tx2"/>
                  </a:solidFill>
                  <a:latin typeface="Helvetica Neue Thin" panose="020B0403020202020204" pitchFamily="34" charset="0"/>
                  <a:ea typeface="Helvetica Neue Thin" panose="020B0403020202020204" pitchFamily="34" charset="0"/>
                </a:endParaRPr>
              </a:p>
            </p:txBody>
          </p:sp>
          <p:pic>
            <p:nvPicPr>
              <p:cNvPr id="29" name="Picture 28" descr="Graphical user interface, text, application, chat or text message&#10;&#10;Description automatically generated">
                <a:extLst>
                  <a:ext uri="{FF2B5EF4-FFF2-40B4-BE49-F238E27FC236}">
                    <a16:creationId xmlns:a16="http://schemas.microsoft.com/office/drawing/2014/main" id="{41219F68-9675-454A-AB1D-8B32A73C03D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71880" y="4937335"/>
                <a:ext cx="2279007" cy="847412"/>
              </a:xfrm>
              <a:prstGeom prst="rect">
                <a:avLst/>
              </a:prstGeom>
            </p:spPr>
          </p:pic>
          <p:pic>
            <p:nvPicPr>
              <p:cNvPr id="30" name="Picture 29" descr="Graphical user interface, text, application, chat or text message&#10;&#10;Description automatically generated">
                <a:extLst>
                  <a:ext uri="{FF2B5EF4-FFF2-40B4-BE49-F238E27FC236}">
                    <a16:creationId xmlns:a16="http://schemas.microsoft.com/office/drawing/2014/main" id="{79B9ADAC-7409-A348-B890-434310A7D24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532039" y="3956226"/>
                <a:ext cx="2271338" cy="847412"/>
              </a:xfrm>
              <a:prstGeom prst="rect">
                <a:avLst/>
              </a:prstGeom>
            </p:spPr>
          </p:pic>
        </p:grpSp>
        <p:sp>
          <p:nvSpPr>
            <p:cNvPr id="39" name="Rectangle 38">
              <a:extLst>
                <a:ext uri="{FF2B5EF4-FFF2-40B4-BE49-F238E27FC236}">
                  <a16:creationId xmlns:a16="http://schemas.microsoft.com/office/drawing/2014/main" id="{FB9BA08B-4EE9-7746-A9A6-FCB5B5E428B6}"/>
                </a:ext>
              </a:extLst>
            </p:cNvPr>
            <p:cNvSpPr/>
            <p:nvPr/>
          </p:nvSpPr>
          <p:spPr>
            <a:xfrm>
              <a:off x="5859434" y="4126016"/>
              <a:ext cx="2109426" cy="415498"/>
            </a:xfrm>
            <a:prstGeom prst="rect">
              <a:avLst/>
            </a:prstGeom>
            <a:solidFill>
              <a:schemeClr val="bg1"/>
            </a:solidFill>
          </p:spPr>
          <p:txBody>
            <a:bodyPr wrap="square" rtlCol="0">
              <a:spAutoFit/>
            </a:bodyPr>
            <a:lstStyle/>
            <a:p>
              <a:r>
                <a:rPr lang="en-GB" sz="1050" dirty="0">
                  <a:solidFill>
                    <a:schemeClr val="tx2"/>
                  </a:solidFill>
                  <a:latin typeface="Helvetica Neue Thin" panose="020B0403020202020204" pitchFamily="34" charset="0"/>
                  <a:ea typeface="Helvetica Neue Thin" panose="020B0403020202020204" pitchFamily="34" charset="0"/>
                </a:rPr>
                <a:t>Green digital products &amp; services</a:t>
              </a:r>
              <a:endParaRPr lang="en-US" sz="1050" dirty="0">
                <a:solidFill>
                  <a:schemeClr val="tx2"/>
                </a:solidFill>
                <a:latin typeface="Helvetica Neue Thin" panose="020B0403020202020204" pitchFamily="34" charset="0"/>
                <a:ea typeface="Helvetica Neue Thin" panose="020B0403020202020204" pitchFamily="34" charset="0"/>
              </a:endParaRPr>
            </a:p>
          </p:txBody>
        </p:sp>
        <p:sp>
          <p:nvSpPr>
            <p:cNvPr id="40" name="Rectangle 39">
              <a:extLst>
                <a:ext uri="{FF2B5EF4-FFF2-40B4-BE49-F238E27FC236}">
                  <a16:creationId xmlns:a16="http://schemas.microsoft.com/office/drawing/2014/main" id="{866C50C8-9BE3-6644-942E-47F2F51BD70C}"/>
                </a:ext>
              </a:extLst>
            </p:cNvPr>
            <p:cNvSpPr/>
            <p:nvPr/>
          </p:nvSpPr>
          <p:spPr>
            <a:xfrm>
              <a:off x="5859434" y="5041350"/>
              <a:ext cx="2109426" cy="253916"/>
            </a:xfrm>
            <a:prstGeom prst="rect">
              <a:avLst/>
            </a:prstGeom>
            <a:solidFill>
              <a:schemeClr val="bg1"/>
            </a:solidFill>
          </p:spPr>
          <p:txBody>
            <a:bodyPr wrap="square" rtlCol="0">
              <a:spAutoFit/>
            </a:bodyPr>
            <a:lstStyle/>
            <a:p>
              <a:r>
                <a:rPr lang="en-GB" sz="1050" dirty="0">
                  <a:solidFill>
                    <a:schemeClr val="tx2"/>
                  </a:solidFill>
                  <a:latin typeface="Helvetica Neue Thin" panose="020B0403020202020204" pitchFamily="34" charset="0"/>
                  <a:ea typeface="Helvetica Neue Thin" panose="020B0403020202020204" pitchFamily="34" charset="0"/>
                </a:rPr>
                <a:t>Sustainable Management</a:t>
              </a:r>
              <a:endParaRPr lang="en-US" sz="1050" dirty="0">
                <a:solidFill>
                  <a:schemeClr val="tx2"/>
                </a:solidFill>
                <a:latin typeface="Helvetica Neue Thin" panose="020B0403020202020204" pitchFamily="34" charset="0"/>
                <a:ea typeface="Helvetica Neue Thin" panose="020B0403020202020204" pitchFamily="34" charset="0"/>
              </a:endParaRPr>
            </a:p>
          </p:txBody>
        </p:sp>
        <p:sp>
          <p:nvSpPr>
            <p:cNvPr id="47" name="Rectangle 46">
              <a:extLst>
                <a:ext uri="{FF2B5EF4-FFF2-40B4-BE49-F238E27FC236}">
                  <a16:creationId xmlns:a16="http://schemas.microsoft.com/office/drawing/2014/main" id="{175C01BF-C332-1848-9E9C-C73844D8BC70}"/>
                </a:ext>
              </a:extLst>
            </p:cNvPr>
            <p:cNvSpPr/>
            <p:nvPr/>
          </p:nvSpPr>
          <p:spPr>
            <a:xfrm>
              <a:off x="5859434" y="4583683"/>
              <a:ext cx="2109426" cy="253916"/>
            </a:xfrm>
            <a:prstGeom prst="rect">
              <a:avLst/>
            </a:prstGeom>
            <a:solidFill>
              <a:schemeClr val="bg1"/>
            </a:solidFill>
          </p:spPr>
          <p:txBody>
            <a:bodyPr wrap="square" rtlCol="0">
              <a:spAutoFit/>
            </a:bodyPr>
            <a:lstStyle/>
            <a:p>
              <a:r>
                <a:rPr lang="en-GB" sz="1050" dirty="0">
                  <a:solidFill>
                    <a:schemeClr val="tx2"/>
                  </a:solidFill>
                  <a:latin typeface="Helvetica Neue Thin" panose="020B0403020202020204" pitchFamily="34" charset="0"/>
                  <a:ea typeface="Helvetica Neue Thin" panose="020B0403020202020204" pitchFamily="34" charset="0"/>
                </a:rPr>
                <a:t>Sustainable physical products</a:t>
              </a:r>
              <a:endParaRPr lang="en-US" sz="1050" dirty="0">
                <a:solidFill>
                  <a:schemeClr val="tx2"/>
                </a:solidFill>
                <a:latin typeface="Helvetica Neue Thin" panose="020B0403020202020204" pitchFamily="34" charset="0"/>
                <a:ea typeface="Helvetica Neue Thin" panose="020B0403020202020204" pitchFamily="34" charset="0"/>
              </a:endParaRPr>
            </a:p>
          </p:txBody>
        </p:sp>
        <p:sp>
          <p:nvSpPr>
            <p:cNvPr id="48" name="Rectangle 47">
              <a:extLst>
                <a:ext uri="{FF2B5EF4-FFF2-40B4-BE49-F238E27FC236}">
                  <a16:creationId xmlns:a16="http://schemas.microsoft.com/office/drawing/2014/main" id="{C709DDFC-D4F8-B846-97DF-DE999938F101}"/>
                </a:ext>
              </a:extLst>
            </p:cNvPr>
            <p:cNvSpPr/>
            <p:nvPr/>
          </p:nvSpPr>
          <p:spPr>
            <a:xfrm>
              <a:off x="5859434" y="5499017"/>
              <a:ext cx="2109426" cy="253916"/>
            </a:xfrm>
            <a:prstGeom prst="rect">
              <a:avLst/>
            </a:prstGeom>
            <a:solidFill>
              <a:schemeClr val="bg1"/>
            </a:solidFill>
          </p:spPr>
          <p:txBody>
            <a:bodyPr wrap="square" rtlCol="0">
              <a:spAutoFit/>
            </a:bodyPr>
            <a:lstStyle/>
            <a:p>
              <a:r>
                <a:rPr lang="en-GB" sz="1050" dirty="0">
                  <a:solidFill>
                    <a:schemeClr val="tx2"/>
                  </a:solidFill>
                  <a:latin typeface="Helvetica Neue Thin" panose="020B0403020202020204" pitchFamily="34" charset="0"/>
                  <a:ea typeface="Helvetica Neue Thin" panose="020B0403020202020204" pitchFamily="34" charset="0"/>
                </a:rPr>
                <a:t>Impactful investing</a:t>
              </a:r>
              <a:endParaRPr lang="en-US" sz="1050" dirty="0">
                <a:solidFill>
                  <a:schemeClr val="tx2"/>
                </a:solidFill>
                <a:latin typeface="Helvetica Neue Thin" panose="020B0403020202020204" pitchFamily="34" charset="0"/>
                <a:ea typeface="Helvetica Neue Thin" panose="020B0403020202020204" pitchFamily="34" charset="0"/>
              </a:endParaRPr>
            </a:p>
          </p:txBody>
        </p:sp>
      </p:grpSp>
      <p:sp>
        <p:nvSpPr>
          <p:cNvPr id="50" name="Parallelogram 49">
            <a:extLst>
              <a:ext uri="{FF2B5EF4-FFF2-40B4-BE49-F238E27FC236}">
                <a16:creationId xmlns:a16="http://schemas.microsoft.com/office/drawing/2014/main" id="{BC6756E4-739E-4B4F-8FF9-D5A92A7DA2A3}"/>
              </a:ext>
            </a:extLst>
          </p:cNvPr>
          <p:cNvSpPr/>
          <p:nvPr/>
        </p:nvSpPr>
        <p:spPr>
          <a:xfrm flipH="1">
            <a:off x="9737432" y="75297"/>
            <a:ext cx="2772000" cy="234000"/>
          </a:xfrm>
          <a:prstGeom prst="parallelogram">
            <a:avLst>
              <a:gd name="adj" fmla="val 109923"/>
            </a:avLst>
          </a:prstGeom>
          <a:solidFill>
            <a:schemeClr val="bg1">
              <a:lumMod val="8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0" bIns="0" rtlCol="0" anchor="t"/>
          <a:lstStyle/>
          <a:p>
            <a:r>
              <a:rPr lang="en-US" sz="1100" dirty="0">
                <a:solidFill>
                  <a:schemeClr val="lt1">
                    <a:alpha val="60000"/>
                  </a:schemeClr>
                </a:solidFill>
                <a:latin typeface="Helvetica Neue" panose="02000503000000020004" pitchFamily="2" charset="0"/>
                <a:ea typeface="Helvetica Neue" panose="02000503000000020004" pitchFamily="2" charset="0"/>
                <a:cs typeface="Helvetica Neue" panose="02000503000000020004" pitchFamily="2" charset="0"/>
              </a:rPr>
              <a:t>INSIDE TEMPOCAP</a:t>
            </a:r>
          </a:p>
        </p:txBody>
      </p:sp>
      <p:sp>
        <p:nvSpPr>
          <p:cNvPr id="2" name="Slide Number Placeholder 3">
            <a:extLst>
              <a:ext uri="{FF2B5EF4-FFF2-40B4-BE49-F238E27FC236}">
                <a16:creationId xmlns:a16="http://schemas.microsoft.com/office/drawing/2014/main" id="{46DC337D-535A-0464-6F08-7E31F03D2698}"/>
              </a:ext>
            </a:extLst>
          </p:cNvPr>
          <p:cNvSpPr txBox="1">
            <a:spLocks/>
          </p:cNvSpPr>
          <p:nvPr/>
        </p:nvSpPr>
        <p:spPr>
          <a:xfrm>
            <a:off x="8932800" y="62747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Helvetica Neue Thin" panose="020B0403020202020204" pitchFamily="34" charset="0"/>
                <a:ea typeface="Helvetica Neue Thin" panose="020B0403020202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D93768-38EC-1B4D-A024-C98A3E6B1F0B}" type="slidenum">
              <a:rPr lang="en-US" smtClean="0">
                <a:solidFill>
                  <a:schemeClr val="bg2"/>
                </a:solidFill>
              </a:rPr>
              <a:pPr/>
              <a:t>14</a:t>
            </a:fld>
            <a:endParaRPr lang="en-US" dirty="0">
              <a:solidFill>
                <a:schemeClr val="bg2"/>
              </a:solidFill>
            </a:endParaRPr>
          </a:p>
        </p:txBody>
      </p:sp>
    </p:spTree>
    <p:extLst>
      <p:ext uri="{BB962C8B-B14F-4D97-AF65-F5344CB8AC3E}">
        <p14:creationId xmlns:p14="http://schemas.microsoft.com/office/powerpoint/2010/main" val="1558558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723C31-7511-1548-B8BA-5A2F9DB8BE3F}"/>
              </a:ext>
            </a:extLst>
          </p:cNvPr>
          <p:cNvSpPr txBox="1"/>
          <p:nvPr/>
        </p:nvSpPr>
        <p:spPr>
          <a:xfrm>
            <a:off x="5117658" y="2996365"/>
            <a:ext cx="1620000" cy="405555"/>
          </a:xfrm>
          <a:prstGeom prst="rect">
            <a:avLst/>
          </a:prstGeom>
          <a:noFill/>
        </p:spPr>
        <p:txBody>
          <a:bodyPr wrap="square" lIns="90000" rtlCol="0" anchor="ctr">
            <a:noAutofit/>
          </a:bodyPr>
          <a:lstStyle/>
          <a:p>
            <a:pPr algn="ctr"/>
            <a:r>
              <a:rPr lang="en-US" sz="1200" b="1" dirty="0">
                <a:solidFill>
                  <a:schemeClr val="accent2"/>
                </a:solidFill>
                <a:latin typeface="Helvetica Neue Thin" panose="020B0403020202020204" pitchFamily="34" charset="0"/>
                <a:ea typeface="Helvetica Neue Thin" panose="020B0403020202020204" pitchFamily="34" charset="0"/>
                <a:cs typeface="Helvetica Neue" panose="02000503000000020004" pitchFamily="2" charset="0"/>
              </a:rPr>
              <a:t>Olav Ostin</a:t>
            </a:r>
          </a:p>
          <a:p>
            <a:pPr algn="ctr"/>
            <a:r>
              <a:rPr lang="en-US" sz="900" dirty="0">
                <a:solidFill>
                  <a:schemeClr val="tx2"/>
                </a:solidFill>
                <a:latin typeface="Helvetica Neue Thin" panose="020B0403020202020204" pitchFamily="34" charset="0"/>
                <a:ea typeface="Helvetica Neue Thin" panose="020B0403020202020204" pitchFamily="34" charset="0"/>
                <a:cs typeface="Helvetica Neue" panose="02000503000000020004" pitchFamily="2" charset="0"/>
              </a:rPr>
              <a:t>Managing Partner</a:t>
            </a:r>
          </a:p>
        </p:txBody>
      </p:sp>
      <p:sp>
        <p:nvSpPr>
          <p:cNvPr id="9" name="TextBox 8">
            <a:extLst>
              <a:ext uri="{FF2B5EF4-FFF2-40B4-BE49-F238E27FC236}">
                <a16:creationId xmlns:a16="http://schemas.microsoft.com/office/drawing/2014/main" id="{8248D2CE-9151-E045-836F-0CB38F2DD3C9}"/>
              </a:ext>
            </a:extLst>
          </p:cNvPr>
          <p:cNvSpPr txBox="1"/>
          <p:nvPr/>
        </p:nvSpPr>
        <p:spPr>
          <a:xfrm>
            <a:off x="9271684" y="2996365"/>
            <a:ext cx="1620000" cy="480521"/>
          </a:xfrm>
          <a:prstGeom prst="rect">
            <a:avLst/>
          </a:prstGeom>
          <a:noFill/>
        </p:spPr>
        <p:txBody>
          <a:bodyPr wrap="square" lIns="90000" rtlCol="0" anchor="ctr">
            <a:noAutofit/>
          </a:bodyPr>
          <a:lstStyle/>
          <a:p>
            <a:pPr algn="ctr"/>
            <a:r>
              <a:rPr lang="en-US" sz="1200" b="1" dirty="0">
                <a:solidFill>
                  <a:schemeClr val="accent2"/>
                </a:solidFill>
                <a:latin typeface="Helvetica Neue Thin" panose="020B0403020202020204" pitchFamily="34" charset="0"/>
                <a:ea typeface="Helvetica Neue Thin" panose="020B0403020202020204" pitchFamily="34" charset="0"/>
                <a:cs typeface="Helvetica Neue" panose="02000503000000020004" pitchFamily="2" charset="0"/>
              </a:rPr>
              <a:t>Adam Shepherd</a:t>
            </a:r>
          </a:p>
          <a:p>
            <a:pPr algn="ctr"/>
            <a:r>
              <a:rPr lang="en-US" sz="900" dirty="0">
                <a:solidFill>
                  <a:schemeClr val="tx2"/>
                </a:solidFill>
                <a:latin typeface="Helvetica Neue Thin" panose="020B0403020202020204" pitchFamily="34" charset="0"/>
                <a:ea typeface="Helvetica Neue Thin" panose="020B0403020202020204" pitchFamily="34" charset="0"/>
                <a:cs typeface="Helvetica Neue" panose="02000503000000020004" pitchFamily="2" charset="0"/>
              </a:rPr>
              <a:t>Investment Partner &amp; </a:t>
            </a:r>
          </a:p>
          <a:p>
            <a:pPr algn="ctr"/>
            <a:r>
              <a:rPr lang="en-US" sz="900" dirty="0">
                <a:solidFill>
                  <a:schemeClr val="tx2"/>
                </a:solidFill>
                <a:latin typeface="Helvetica Neue Thin" panose="020B0403020202020204" pitchFamily="34" charset="0"/>
                <a:ea typeface="Helvetica Neue Thin" panose="020B0403020202020204" pitchFamily="34" charset="0"/>
                <a:cs typeface="Helvetica Neue" panose="02000503000000020004" pitchFamily="2" charset="0"/>
              </a:rPr>
              <a:t>ESG Officer</a:t>
            </a:r>
          </a:p>
        </p:txBody>
      </p:sp>
      <p:sp>
        <p:nvSpPr>
          <p:cNvPr id="10" name="TextBox 9">
            <a:extLst>
              <a:ext uri="{FF2B5EF4-FFF2-40B4-BE49-F238E27FC236}">
                <a16:creationId xmlns:a16="http://schemas.microsoft.com/office/drawing/2014/main" id="{19F9343F-ABA5-FF41-AD81-7793477C5C6C}"/>
              </a:ext>
            </a:extLst>
          </p:cNvPr>
          <p:cNvSpPr txBox="1"/>
          <p:nvPr/>
        </p:nvSpPr>
        <p:spPr>
          <a:xfrm>
            <a:off x="5861989" y="5105933"/>
            <a:ext cx="1620000" cy="405555"/>
          </a:xfrm>
          <a:prstGeom prst="rect">
            <a:avLst/>
          </a:prstGeom>
          <a:noFill/>
        </p:spPr>
        <p:txBody>
          <a:bodyPr wrap="square" lIns="90000" rtlCol="0" anchor="ctr">
            <a:noAutofit/>
          </a:bodyPr>
          <a:lstStyle/>
          <a:p>
            <a:pPr algn="ctr"/>
            <a:r>
              <a:rPr lang="en-US" sz="1200" b="1" dirty="0">
                <a:solidFill>
                  <a:schemeClr val="accent2"/>
                </a:solidFill>
                <a:latin typeface="Helvetica Neue Thin" panose="020B0403020202020204" pitchFamily="34" charset="0"/>
                <a:ea typeface="Helvetica Neue Thin" panose="020B0403020202020204" pitchFamily="34" charset="0"/>
                <a:cs typeface="Helvetica Neue" panose="02000503000000020004" pitchFamily="2" charset="0"/>
              </a:rPr>
              <a:t>Philipp Meindl</a:t>
            </a:r>
          </a:p>
          <a:p>
            <a:pPr algn="ctr"/>
            <a:r>
              <a:rPr lang="en-US" sz="900" dirty="0">
                <a:solidFill>
                  <a:schemeClr val="tx2"/>
                </a:solidFill>
                <a:latin typeface="Helvetica Neue Thin" panose="020B0403020202020204" pitchFamily="34" charset="0"/>
                <a:ea typeface="Helvetica Neue Thin" panose="020B0403020202020204" pitchFamily="34" charset="0"/>
                <a:cs typeface="Helvetica Neue" panose="02000503000000020004" pitchFamily="2" charset="0"/>
              </a:rPr>
              <a:t>Investment Partner &amp; </a:t>
            </a:r>
          </a:p>
          <a:p>
            <a:pPr algn="ctr"/>
            <a:r>
              <a:rPr lang="en-US" sz="900" dirty="0">
                <a:solidFill>
                  <a:schemeClr val="tx2"/>
                </a:solidFill>
                <a:latin typeface="Helvetica Neue Thin" panose="020B0403020202020204" pitchFamily="34" charset="0"/>
                <a:ea typeface="Helvetica Neue Thin" panose="020B0403020202020204" pitchFamily="34" charset="0"/>
                <a:cs typeface="Helvetica Neue" panose="02000503000000020004" pitchFamily="2" charset="0"/>
              </a:rPr>
              <a:t>Climate Officer</a:t>
            </a:r>
          </a:p>
        </p:txBody>
      </p:sp>
      <p:sp>
        <p:nvSpPr>
          <p:cNvPr id="11" name="TextBox 10">
            <a:extLst>
              <a:ext uri="{FF2B5EF4-FFF2-40B4-BE49-F238E27FC236}">
                <a16:creationId xmlns:a16="http://schemas.microsoft.com/office/drawing/2014/main" id="{235BCBBA-AC97-A64B-9468-4118076822DA}"/>
              </a:ext>
            </a:extLst>
          </p:cNvPr>
          <p:cNvSpPr txBox="1"/>
          <p:nvPr/>
        </p:nvSpPr>
        <p:spPr>
          <a:xfrm>
            <a:off x="7043801" y="2996365"/>
            <a:ext cx="1960200" cy="542627"/>
          </a:xfrm>
          <a:prstGeom prst="rect">
            <a:avLst/>
          </a:prstGeom>
          <a:noFill/>
        </p:spPr>
        <p:txBody>
          <a:bodyPr wrap="square" lIns="90000" rtlCol="0" anchor="ctr">
            <a:noAutofit/>
          </a:bodyPr>
          <a:lstStyle/>
          <a:p>
            <a:pPr algn="ctr"/>
            <a:r>
              <a:rPr lang="en-US" sz="1200" b="1" dirty="0">
                <a:solidFill>
                  <a:schemeClr val="accent2"/>
                </a:solidFill>
                <a:latin typeface="Helvetica Neue Thin" panose="020B0403020202020204" pitchFamily="34" charset="0"/>
                <a:ea typeface="Helvetica Neue Thin" panose="020B0403020202020204" pitchFamily="34" charset="0"/>
                <a:cs typeface="Helvetica Neue" panose="02000503000000020004" pitchFamily="2" charset="0"/>
              </a:rPr>
              <a:t>Annabelle de Saint Quentin</a:t>
            </a:r>
          </a:p>
          <a:p>
            <a:pPr algn="ctr"/>
            <a:r>
              <a:rPr lang="en-US" sz="900" dirty="0">
                <a:solidFill>
                  <a:schemeClr val="tx2"/>
                </a:solidFill>
                <a:latin typeface="Helvetica Neue Thin" panose="020B0403020202020204" pitchFamily="34" charset="0"/>
                <a:ea typeface="Helvetica Neue Thin" panose="020B0403020202020204" pitchFamily="34" charset="0"/>
                <a:cs typeface="Helvetica Neue" panose="02000503000000020004" pitchFamily="2" charset="0"/>
              </a:rPr>
              <a:t>CFO &amp; Compliance Officer</a:t>
            </a:r>
          </a:p>
        </p:txBody>
      </p:sp>
      <p:pic>
        <p:nvPicPr>
          <p:cNvPr id="12" name="Picture 11" descr="A person wearing a suit and tie&#10;&#10;Description automatically generated">
            <a:extLst>
              <a:ext uri="{FF2B5EF4-FFF2-40B4-BE49-F238E27FC236}">
                <a16:creationId xmlns:a16="http://schemas.microsoft.com/office/drawing/2014/main" id="{E754CA64-3F49-3249-ADFF-2A910553AA1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8000" contrast="5000"/>
                    </a14:imgEffect>
                  </a14:imgLayer>
                </a14:imgProps>
              </a:ext>
              <a:ext uri="{28A0092B-C50C-407E-A947-70E740481C1C}">
                <a14:useLocalDpi xmlns:a14="http://schemas.microsoft.com/office/drawing/2010/main"/>
              </a:ext>
            </a:extLst>
          </a:blip>
          <a:srcRect/>
          <a:stretch/>
        </p:blipFill>
        <p:spPr>
          <a:xfrm>
            <a:off x="9541684" y="1792769"/>
            <a:ext cx="1080000" cy="1080000"/>
          </a:xfrm>
          <a:prstGeom prst="ellipse">
            <a:avLst/>
          </a:prstGeom>
          <a:effectLst>
            <a:outerShdw blurRad="50800" dist="38100" dir="2700000" algn="tl" rotWithShape="0">
              <a:prstClr val="black">
                <a:alpha val="40000"/>
              </a:prstClr>
            </a:outerShdw>
          </a:effectLst>
        </p:spPr>
      </p:pic>
      <p:pic>
        <p:nvPicPr>
          <p:cNvPr id="13" name="Picture 12" descr="A person posing for the camera&#10;&#10;Description automatically generated">
            <a:extLst>
              <a:ext uri="{FF2B5EF4-FFF2-40B4-BE49-F238E27FC236}">
                <a16:creationId xmlns:a16="http://schemas.microsoft.com/office/drawing/2014/main" id="{D0E27189-F577-C248-BB95-F79964B4A44C}"/>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000" contrast="14000"/>
                    </a14:imgEffect>
                  </a14:imgLayer>
                </a14:imgProps>
              </a:ext>
              <a:ext uri="{28A0092B-C50C-407E-A947-70E740481C1C}">
                <a14:useLocalDpi xmlns:a14="http://schemas.microsoft.com/office/drawing/2010/main"/>
              </a:ext>
            </a:extLst>
          </a:blip>
          <a:srcRect/>
          <a:stretch/>
        </p:blipFill>
        <p:spPr>
          <a:xfrm>
            <a:off x="7483901" y="1792769"/>
            <a:ext cx="1080000" cy="1080000"/>
          </a:xfrm>
          <a:prstGeom prst="ellipse">
            <a:avLst/>
          </a:prstGeom>
          <a:effectLst>
            <a:outerShdw blurRad="50800" dist="38100" dir="2700000" algn="tl" rotWithShape="0">
              <a:prstClr val="black">
                <a:alpha val="40000"/>
              </a:prstClr>
            </a:outerShdw>
          </a:effectLst>
        </p:spPr>
      </p:pic>
      <p:pic>
        <p:nvPicPr>
          <p:cNvPr id="14" name="Picture 13" descr="A person wearing a suit and tie smiling at the camera&#10;&#10;Description automatically generated">
            <a:extLst>
              <a:ext uri="{FF2B5EF4-FFF2-40B4-BE49-F238E27FC236}">
                <a16:creationId xmlns:a16="http://schemas.microsoft.com/office/drawing/2014/main" id="{29045C87-32B0-C14C-AE84-26846CF74190}"/>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13000" contrast="-5000"/>
                    </a14:imgEffect>
                  </a14:imgLayer>
                </a14:imgProps>
              </a:ext>
              <a:ext uri="{28A0092B-C50C-407E-A947-70E740481C1C}">
                <a14:useLocalDpi xmlns:a14="http://schemas.microsoft.com/office/drawing/2010/main"/>
              </a:ext>
            </a:extLst>
          </a:blip>
          <a:srcRect/>
          <a:stretch/>
        </p:blipFill>
        <p:spPr>
          <a:xfrm>
            <a:off x="6131989" y="3919151"/>
            <a:ext cx="1080000" cy="1080000"/>
          </a:xfrm>
          <a:prstGeom prst="ellipse">
            <a:avLst/>
          </a:prstGeom>
          <a:effectLst>
            <a:outerShdw blurRad="50800" dist="38100" dir="2700000" algn="tl" rotWithShape="0">
              <a:prstClr val="black">
                <a:alpha val="40000"/>
              </a:prstClr>
            </a:outerShdw>
          </a:effectLst>
        </p:spPr>
      </p:pic>
      <p:pic>
        <p:nvPicPr>
          <p:cNvPr id="15" name="Picture 14" descr="A person wearing a suit and tie&#10;&#10;Description automatically generated">
            <a:extLst>
              <a:ext uri="{FF2B5EF4-FFF2-40B4-BE49-F238E27FC236}">
                <a16:creationId xmlns:a16="http://schemas.microsoft.com/office/drawing/2014/main" id="{5063375A-AE01-124F-982A-012564CE81BD}"/>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contrast="13000"/>
                    </a14:imgEffect>
                  </a14:imgLayer>
                </a14:imgProps>
              </a:ext>
              <a:ext uri="{28A0092B-C50C-407E-A947-70E740481C1C}">
                <a14:useLocalDpi xmlns:a14="http://schemas.microsoft.com/office/drawing/2010/main"/>
              </a:ext>
            </a:extLst>
          </a:blip>
          <a:srcRect/>
          <a:stretch/>
        </p:blipFill>
        <p:spPr>
          <a:xfrm>
            <a:off x="5387658" y="1792769"/>
            <a:ext cx="1080000" cy="1080000"/>
          </a:xfrm>
          <a:prstGeom prst="ellipse">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3C0D7B82-2CB3-3443-BFC4-83B933044335}"/>
              </a:ext>
            </a:extLst>
          </p:cNvPr>
          <p:cNvSpPr txBox="1"/>
          <p:nvPr/>
        </p:nvSpPr>
        <p:spPr>
          <a:xfrm>
            <a:off x="8145750" y="5086304"/>
            <a:ext cx="1620000" cy="330589"/>
          </a:xfrm>
          <a:prstGeom prst="rect">
            <a:avLst/>
          </a:prstGeom>
          <a:noFill/>
        </p:spPr>
        <p:txBody>
          <a:bodyPr wrap="square" lIns="90000" rtlCol="0" anchor="ctr">
            <a:noAutofit/>
          </a:bodyPr>
          <a:lstStyle/>
          <a:p>
            <a:pPr algn="ctr"/>
            <a:r>
              <a:rPr lang="en-US" sz="1200" b="1" dirty="0">
                <a:solidFill>
                  <a:schemeClr val="accent2"/>
                </a:solidFill>
                <a:latin typeface="Helvetica Neue Thin" panose="020B0403020202020204" pitchFamily="34" charset="0"/>
                <a:ea typeface="Helvetica Neue Thin" panose="020B0403020202020204" pitchFamily="34" charset="0"/>
                <a:cs typeface="Helvetica Neue" panose="02000503000000020004" pitchFamily="2" charset="0"/>
              </a:rPr>
              <a:t>Harrie Smith </a:t>
            </a:r>
          </a:p>
          <a:p>
            <a:pPr algn="ctr"/>
            <a:r>
              <a:rPr lang="en-US" sz="900" dirty="0">
                <a:solidFill>
                  <a:schemeClr val="tx2"/>
                </a:solidFill>
                <a:latin typeface="Helvetica Neue Thin" panose="020B0403020202020204" pitchFamily="34" charset="0"/>
                <a:ea typeface="Helvetica Neue Thin" panose="020B0403020202020204" pitchFamily="34" charset="0"/>
                <a:cs typeface="Helvetica Neue" panose="02000503000000020004" pitchFamily="2" charset="0"/>
              </a:rPr>
              <a:t>Analyst</a:t>
            </a:r>
          </a:p>
        </p:txBody>
      </p:sp>
      <p:sp>
        <p:nvSpPr>
          <p:cNvPr id="22" name="Rectangle 21">
            <a:extLst>
              <a:ext uri="{FF2B5EF4-FFF2-40B4-BE49-F238E27FC236}">
                <a16:creationId xmlns:a16="http://schemas.microsoft.com/office/drawing/2014/main" id="{AA955577-8DFA-AD4B-A9A8-CE159827BF2E}"/>
              </a:ext>
            </a:extLst>
          </p:cNvPr>
          <p:cNvSpPr/>
          <p:nvPr/>
        </p:nvSpPr>
        <p:spPr>
          <a:xfrm>
            <a:off x="1081235" y="1721331"/>
            <a:ext cx="3838138" cy="2985433"/>
          </a:xfrm>
          <a:prstGeom prst="rect">
            <a:avLst/>
          </a:prstGeom>
        </p:spPr>
        <p:txBody>
          <a:bodyPr wrap="square">
            <a:spAutoFit/>
          </a:bodyPr>
          <a:lstStyle/>
          <a:p>
            <a:pPr algn="ctr">
              <a:spcAft>
                <a:spcPts val="600"/>
              </a:spcAft>
              <a:buClr>
                <a:schemeClr val="accent2"/>
              </a:buClr>
            </a:pPr>
            <a:r>
              <a:rPr lang="en-GB" dirty="0">
                <a:solidFill>
                  <a:schemeClr val="accent2"/>
                </a:solidFill>
                <a:latin typeface="Helvetica Neue Thin" panose="020B0403020202020204" pitchFamily="34" charset="0"/>
                <a:ea typeface="Helvetica Neue Thin" panose="020B0403020202020204" pitchFamily="34" charset="0"/>
              </a:rPr>
              <a:t>Our ESG working group brings together team members across the firm to handle ESG issues identified in the investment process and in our wider monitoring. This broadens our ESG knowledge and ensures ESG experience is being continuously integrated into </a:t>
            </a:r>
            <a:r>
              <a:rPr lang="en-GB" dirty="0" err="1">
                <a:solidFill>
                  <a:schemeClr val="accent2"/>
                </a:solidFill>
                <a:latin typeface="Helvetica Neue Thin" panose="020B0403020202020204" pitchFamily="34" charset="0"/>
                <a:ea typeface="Helvetica Neue Thin" panose="020B0403020202020204" pitchFamily="34" charset="0"/>
              </a:rPr>
              <a:t>TempoCap’s</a:t>
            </a:r>
            <a:r>
              <a:rPr lang="en-GB" dirty="0">
                <a:solidFill>
                  <a:schemeClr val="accent2"/>
                </a:solidFill>
                <a:latin typeface="Helvetica Neue Thin" panose="020B0403020202020204" pitchFamily="34" charset="0"/>
                <a:ea typeface="Helvetica Neue Thin" panose="020B0403020202020204" pitchFamily="34" charset="0"/>
              </a:rPr>
              <a:t> culture.</a:t>
            </a:r>
          </a:p>
          <a:p>
            <a:pPr algn="ctr">
              <a:spcAft>
                <a:spcPts val="600"/>
              </a:spcAft>
              <a:buClr>
                <a:schemeClr val="accent2"/>
              </a:buClr>
            </a:pPr>
            <a:endParaRPr lang="en-GB" sz="300" dirty="0">
              <a:solidFill>
                <a:schemeClr val="accent2"/>
              </a:solidFill>
              <a:latin typeface="Helvetica Neue Thin" panose="020B0403020202020204" pitchFamily="34" charset="0"/>
              <a:ea typeface="Helvetica Neue Thin" panose="020B0403020202020204" pitchFamily="34" charset="0"/>
            </a:endParaRPr>
          </a:p>
          <a:p>
            <a:pPr algn="ctr">
              <a:spcAft>
                <a:spcPts val="600"/>
              </a:spcAft>
              <a:buClr>
                <a:schemeClr val="accent2"/>
              </a:buClr>
            </a:pPr>
            <a:r>
              <a:rPr lang="en-GB" sz="1200" dirty="0">
                <a:solidFill>
                  <a:schemeClr val="tx2"/>
                </a:solidFill>
                <a:latin typeface="Helvetica Neue Thin" panose="020B0403020202020204" pitchFamily="34" charset="0"/>
                <a:ea typeface="Helvetica Neue Thin" panose="020B0403020202020204" pitchFamily="34" charset="0"/>
              </a:rPr>
              <a:t>Adam Shepherd, Investment Partner &amp; ESG Officer</a:t>
            </a:r>
          </a:p>
        </p:txBody>
      </p:sp>
      <p:sp>
        <p:nvSpPr>
          <p:cNvPr id="23" name="Rectangle 22">
            <a:extLst>
              <a:ext uri="{FF2B5EF4-FFF2-40B4-BE49-F238E27FC236}">
                <a16:creationId xmlns:a16="http://schemas.microsoft.com/office/drawing/2014/main" id="{A91188E3-7D41-0C45-B1EA-4E39287C46C1}"/>
              </a:ext>
            </a:extLst>
          </p:cNvPr>
          <p:cNvSpPr/>
          <p:nvPr/>
        </p:nvSpPr>
        <p:spPr>
          <a:xfrm>
            <a:off x="567992" y="1141609"/>
            <a:ext cx="889000" cy="1862048"/>
          </a:xfrm>
          <a:prstGeom prst="rect">
            <a:avLst/>
          </a:prstGeom>
          <a:effectLst>
            <a:outerShdw blurRad="50800" dist="38100" dir="2700000" algn="tl" rotWithShape="0">
              <a:prstClr val="black">
                <a:alpha val="40000"/>
              </a:prstClr>
            </a:outerShdw>
          </a:effectLst>
        </p:spPr>
        <p:txBody>
          <a:bodyPr wrap="square">
            <a:spAutoFit/>
          </a:bodyPr>
          <a:lstStyle/>
          <a:p>
            <a:pPr>
              <a:spcAft>
                <a:spcPts val="600"/>
              </a:spcAft>
              <a:buClr>
                <a:schemeClr val="accent2"/>
              </a:buClr>
            </a:pPr>
            <a:r>
              <a:rPr lang="en-GB" sz="11500" b="1" dirty="0">
                <a:solidFill>
                  <a:schemeClr val="accent2"/>
                </a:solidFill>
                <a:latin typeface="Helvetica Neue Thin" panose="020B0403020202020204" pitchFamily="34" charset="0"/>
                <a:ea typeface="Helvetica Neue Thin" panose="020B0403020202020204" pitchFamily="34" charset="0"/>
              </a:rPr>
              <a:t>“</a:t>
            </a:r>
            <a:endParaRPr lang="en-US" sz="11500" b="1" dirty="0">
              <a:solidFill>
                <a:schemeClr val="accent2"/>
              </a:solidFill>
              <a:latin typeface="Helvetica Neue Thin" panose="020B0403020202020204" pitchFamily="34" charset="0"/>
              <a:ea typeface="Helvetica Neue Thin" panose="020B0403020202020204" pitchFamily="34" charset="0"/>
            </a:endParaRPr>
          </a:p>
        </p:txBody>
      </p:sp>
      <p:sp>
        <p:nvSpPr>
          <p:cNvPr id="24" name="Rectangle 23">
            <a:extLst>
              <a:ext uri="{FF2B5EF4-FFF2-40B4-BE49-F238E27FC236}">
                <a16:creationId xmlns:a16="http://schemas.microsoft.com/office/drawing/2014/main" id="{63A1F167-E2B3-2B44-A2E3-A955B631AAF9}"/>
              </a:ext>
            </a:extLst>
          </p:cNvPr>
          <p:cNvSpPr/>
          <p:nvPr/>
        </p:nvSpPr>
        <p:spPr>
          <a:xfrm>
            <a:off x="4657078" y="3360241"/>
            <a:ext cx="889000" cy="1862048"/>
          </a:xfrm>
          <a:prstGeom prst="rect">
            <a:avLst/>
          </a:prstGeom>
          <a:effectLst>
            <a:outerShdw blurRad="50800" dist="38100" dir="2700000" algn="tl" rotWithShape="0">
              <a:prstClr val="black">
                <a:alpha val="40000"/>
              </a:prstClr>
            </a:outerShdw>
          </a:effectLst>
        </p:spPr>
        <p:txBody>
          <a:bodyPr wrap="square">
            <a:spAutoFit/>
          </a:bodyPr>
          <a:lstStyle/>
          <a:p>
            <a:pPr>
              <a:spcAft>
                <a:spcPts val="600"/>
              </a:spcAft>
              <a:buClr>
                <a:schemeClr val="accent2"/>
              </a:buClr>
            </a:pPr>
            <a:r>
              <a:rPr lang="en-GB" sz="11500" b="1" dirty="0">
                <a:solidFill>
                  <a:schemeClr val="accent2"/>
                </a:solidFill>
                <a:latin typeface="Helvetica Neue Thin" panose="020B0403020202020204" pitchFamily="34" charset="0"/>
                <a:ea typeface="Helvetica Neue Thin" panose="020B0403020202020204" pitchFamily="34" charset="0"/>
              </a:rPr>
              <a:t>”</a:t>
            </a:r>
            <a:endParaRPr lang="en-US" sz="11500" b="1" dirty="0">
              <a:solidFill>
                <a:schemeClr val="accent2"/>
              </a:solidFill>
              <a:latin typeface="Helvetica Neue Thin" panose="020B0403020202020204" pitchFamily="34" charset="0"/>
              <a:ea typeface="Helvetica Neue Thin" panose="020B0403020202020204" pitchFamily="34" charset="0"/>
            </a:endParaRPr>
          </a:p>
        </p:txBody>
      </p:sp>
      <p:sp>
        <p:nvSpPr>
          <p:cNvPr id="28" name="Title 1">
            <a:extLst>
              <a:ext uri="{FF2B5EF4-FFF2-40B4-BE49-F238E27FC236}">
                <a16:creationId xmlns:a16="http://schemas.microsoft.com/office/drawing/2014/main" id="{6EA5B386-9CFB-4840-98D3-6A9A78FE485E}"/>
              </a:ext>
            </a:extLst>
          </p:cNvPr>
          <p:cNvSpPr>
            <a:spLocks noGrp="1"/>
          </p:cNvSpPr>
          <p:nvPr>
            <p:ph type="title"/>
          </p:nvPr>
        </p:nvSpPr>
        <p:spPr>
          <a:xfrm>
            <a:off x="458850" y="252491"/>
            <a:ext cx="10969978" cy="936161"/>
          </a:xfrm>
        </p:spPr>
        <p:txBody>
          <a:bodyPr>
            <a:noAutofit/>
          </a:bodyPr>
          <a:lstStyle/>
          <a:p>
            <a:pPr>
              <a:tabLst>
                <a:tab pos="574675" algn="l"/>
              </a:tabLst>
            </a:pPr>
            <a:r>
              <a:rPr lang="en-US" sz="2600" dirty="0" err="1">
                <a:solidFill>
                  <a:schemeClr val="tx2"/>
                </a:solidFill>
              </a:rPr>
              <a:t>TempoCap’s</a:t>
            </a:r>
            <a:r>
              <a:rPr lang="en-US" sz="2600" dirty="0">
                <a:solidFill>
                  <a:schemeClr val="tx2"/>
                </a:solidFill>
              </a:rPr>
              <a:t> ESG working group represents a commitment at all levels</a:t>
            </a:r>
          </a:p>
        </p:txBody>
      </p:sp>
      <p:sp>
        <p:nvSpPr>
          <p:cNvPr id="25" name="Parallelogram 24">
            <a:extLst>
              <a:ext uri="{FF2B5EF4-FFF2-40B4-BE49-F238E27FC236}">
                <a16:creationId xmlns:a16="http://schemas.microsoft.com/office/drawing/2014/main" id="{A7115F05-19BB-C44E-951C-5925C93FD869}"/>
              </a:ext>
            </a:extLst>
          </p:cNvPr>
          <p:cNvSpPr/>
          <p:nvPr/>
        </p:nvSpPr>
        <p:spPr>
          <a:xfrm flipH="1">
            <a:off x="9737432" y="75297"/>
            <a:ext cx="2772000" cy="234000"/>
          </a:xfrm>
          <a:prstGeom prst="parallelogram">
            <a:avLst>
              <a:gd name="adj" fmla="val 109923"/>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0" bIns="0" rtlCol="0" anchor="t"/>
          <a:lstStyle/>
          <a:p>
            <a:r>
              <a:rPr lang="en-US" sz="1100" dirty="0">
                <a:latin typeface="Helvetica Neue" panose="02000503000000020004" pitchFamily="2" charset="0"/>
                <a:ea typeface="Helvetica Neue" panose="02000503000000020004" pitchFamily="2" charset="0"/>
                <a:cs typeface="Helvetica Neue" panose="02000503000000020004" pitchFamily="2" charset="0"/>
              </a:rPr>
              <a:t>INSIDE TEMPOCAP</a:t>
            </a:r>
          </a:p>
        </p:txBody>
      </p:sp>
      <p:pic>
        <p:nvPicPr>
          <p:cNvPr id="1026" name="Picture 2">
            <a:extLst>
              <a:ext uri="{FF2B5EF4-FFF2-40B4-BE49-F238E27FC236}">
                <a16:creationId xmlns:a16="http://schemas.microsoft.com/office/drawing/2014/main" id="{0AAD1DBA-E884-679E-67AD-A91A8F0E755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580" t="-1" r="10300" b="48536"/>
          <a:stretch/>
        </p:blipFill>
        <p:spPr bwMode="auto">
          <a:xfrm>
            <a:off x="8386252" y="3879262"/>
            <a:ext cx="1138996" cy="1151438"/>
          </a:xfrm>
          <a:prstGeom prst="ellipse">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861C18-53DE-5591-227E-F3905FCB5F98}"/>
              </a:ext>
            </a:extLst>
          </p:cNvPr>
          <p:cNvSpPr txBox="1"/>
          <p:nvPr/>
        </p:nvSpPr>
        <p:spPr>
          <a:xfrm>
            <a:off x="10219969" y="5120216"/>
            <a:ext cx="1699830" cy="330589"/>
          </a:xfrm>
          <a:prstGeom prst="rect">
            <a:avLst/>
          </a:prstGeom>
          <a:noFill/>
        </p:spPr>
        <p:txBody>
          <a:bodyPr wrap="square" lIns="90000" rtlCol="0" anchor="ctr">
            <a:noAutofit/>
          </a:bodyPr>
          <a:lstStyle/>
          <a:p>
            <a:pPr algn="ctr"/>
            <a:r>
              <a:rPr lang="en-US" sz="1200" b="1" dirty="0">
                <a:solidFill>
                  <a:schemeClr val="accent2"/>
                </a:solidFill>
                <a:latin typeface="Helvetica Neue Thin" panose="020B0403020202020204" pitchFamily="34" charset="0"/>
                <a:ea typeface="Helvetica Neue Thin" panose="020B0403020202020204" pitchFamily="34" charset="0"/>
                <a:cs typeface="Helvetica Neue" panose="02000503000000020004" pitchFamily="2" charset="0"/>
              </a:rPr>
              <a:t>Marie-Sophie Ausch </a:t>
            </a:r>
          </a:p>
          <a:p>
            <a:pPr algn="ctr"/>
            <a:r>
              <a:rPr lang="en-US" sz="900" dirty="0">
                <a:solidFill>
                  <a:schemeClr val="tx2"/>
                </a:solidFill>
                <a:latin typeface="Helvetica Neue Thin" panose="020B0403020202020204" pitchFamily="34" charset="0"/>
                <a:ea typeface="Helvetica Neue Thin" panose="020B0403020202020204" pitchFamily="34" charset="0"/>
                <a:cs typeface="Helvetica Neue" panose="02000503000000020004" pitchFamily="2" charset="0"/>
              </a:rPr>
              <a:t>Analyst</a:t>
            </a:r>
          </a:p>
        </p:txBody>
      </p:sp>
      <p:pic>
        <p:nvPicPr>
          <p:cNvPr id="6" name="Picture 2">
            <a:extLst>
              <a:ext uri="{FF2B5EF4-FFF2-40B4-BE49-F238E27FC236}">
                <a16:creationId xmlns:a16="http://schemas.microsoft.com/office/drawing/2014/main" id="{05D99719-42BC-9D13-2D57-9AA4EA2E55F4}"/>
              </a:ext>
            </a:extLst>
          </p:cNvPr>
          <p:cNvPicPr>
            <a:picLocks noChangeAspect="1" noChangeArrowheads="1"/>
          </p:cNvPicPr>
          <p:nvPr/>
        </p:nvPicPr>
        <p:blipFill rotWithShape="1">
          <a:blip r:embed="rId11"/>
          <a:srcRect l="10430" t="301" r="10961" b="44892"/>
          <a:stretch/>
        </p:blipFill>
        <p:spPr bwMode="auto">
          <a:xfrm>
            <a:off x="10431555" y="3879262"/>
            <a:ext cx="1137832" cy="1126792"/>
          </a:xfrm>
          <a:prstGeom prst="ellipse">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3">
            <a:extLst>
              <a:ext uri="{FF2B5EF4-FFF2-40B4-BE49-F238E27FC236}">
                <a16:creationId xmlns:a16="http://schemas.microsoft.com/office/drawing/2014/main" id="{B8BEED57-0D04-D682-AB44-32F86BAFD740}"/>
              </a:ext>
            </a:extLst>
          </p:cNvPr>
          <p:cNvSpPr txBox="1">
            <a:spLocks/>
          </p:cNvSpPr>
          <p:nvPr/>
        </p:nvSpPr>
        <p:spPr>
          <a:xfrm>
            <a:off x="8932800" y="62747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Helvetica Neue Thin" panose="020B0403020202020204" pitchFamily="34" charset="0"/>
                <a:ea typeface="Helvetica Neue Thin" panose="020B0403020202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D93768-38EC-1B4D-A024-C98A3E6B1F0B}" type="slidenum">
              <a:rPr lang="en-US" smtClean="0">
                <a:solidFill>
                  <a:schemeClr val="bg2"/>
                </a:solidFill>
              </a:rPr>
              <a:pPr/>
              <a:t>15</a:t>
            </a:fld>
            <a:endParaRPr lang="en-US" dirty="0">
              <a:solidFill>
                <a:schemeClr val="bg2"/>
              </a:solidFill>
            </a:endParaRPr>
          </a:p>
        </p:txBody>
      </p:sp>
    </p:spTree>
    <p:extLst>
      <p:ext uri="{BB962C8B-B14F-4D97-AF65-F5344CB8AC3E}">
        <p14:creationId xmlns:p14="http://schemas.microsoft.com/office/powerpoint/2010/main" val="2181768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7BE30F9-F577-FE40-96B5-2A5C136A0207}"/>
              </a:ext>
            </a:extLst>
          </p:cNvPr>
          <p:cNvCxnSpPr>
            <a:cxnSpLocks/>
          </p:cNvCxnSpPr>
          <p:nvPr/>
        </p:nvCxnSpPr>
        <p:spPr>
          <a:xfrm flipV="1">
            <a:off x="-235453" y="3575053"/>
            <a:ext cx="12427453" cy="291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EB3A02D-520E-3A81-4613-89F6DB843248}"/>
              </a:ext>
            </a:extLst>
          </p:cNvPr>
          <p:cNvGrpSpPr/>
          <p:nvPr/>
        </p:nvGrpSpPr>
        <p:grpSpPr>
          <a:xfrm>
            <a:off x="1105583" y="3356329"/>
            <a:ext cx="2060388" cy="2152779"/>
            <a:chOff x="1798962" y="3329071"/>
            <a:chExt cx="2060388" cy="2152779"/>
          </a:xfrm>
        </p:grpSpPr>
        <p:sp>
          <p:nvSpPr>
            <p:cNvPr id="8" name="Rectangle 7">
              <a:extLst>
                <a:ext uri="{FF2B5EF4-FFF2-40B4-BE49-F238E27FC236}">
                  <a16:creationId xmlns:a16="http://schemas.microsoft.com/office/drawing/2014/main" id="{C6A2BBE0-CDC4-DE47-9C18-F6FD842967B2}"/>
                </a:ext>
              </a:extLst>
            </p:cNvPr>
            <p:cNvSpPr/>
            <p:nvPr/>
          </p:nvSpPr>
          <p:spPr>
            <a:xfrm>
              <a:off x="1798962" y="4204577"/>
              <a:ext cx="2060388" cy="1277273"/>
            </a:xfrm>
            <a:prstGeom prst="rect">
              <a:avLst/>
            </a:prstGeom>
            <a:noFill/>
          </p:spPr>
          <p:txBody>
            <a:bodyPr wrap="square" rtlCol="0" anchor="t">
              <a:spAutoFit/>
            </a:bodyPr>
            <a:lstStyle/>
            <a:p>
              <a:pPr algn="ctr">
                <a:spcAft>
                  <a:spcPts val="600"/>
                </a:spcAft>
              </a:pPr>
              <a:r>
                <a:rPr lang="en-GB" sz="1200" b="1" dirty="0">
                  <a:solidFill>
                    <a:schemeClr val="accent2"/>
                  </a:solidFill>
                  <a:latin typeface="Helvetica Neue Thin" panose="020B0403020202020204" pitchFamily="34" charset="0"/>
                  <a:ea typeface="Helvetica Neue Thin" panose="020B0403020202020204" pitchFamily="34" charset="0"/>
                </a:rPr>
                <a:t>2018</a:t>
              </a:r>
              <a:endParaRPr lang="en-GB" sz="1200" dirty="0">
                <a:solidFill>
                  <a:schemeClr val="tx2"/>
                </a:solidFill>
                <a:latin typeface="Helvetica Neue Thin" panose="020B0403020202020204" pitchFamily="34" charset="0"/>
                <a:ea typeface="Helvetica Neue Thin" panose="020B0403020202020204" pitchFamily="34" charset="0"/>
              </a:endParaRPr>
            </a:p>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Initial investment in sustainable resale fashion marketplace Depop</a:t>
              </a:r>
            </a:p>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Green-office move</a:t>
              </a:r>
            </a:p>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ESG policy established (Q4)</a:t>
              </a:r>
            </a:p>
          </p:txBody>
        </p:sp>
        <p:grpSp>
          <p:nvGrpSpPr>
            <p:cNvPr id="27" name="Group 26">
              <a:extLst>
                <a:ext uri="{FF2B5EF4-FFF2-40B4-BE49-F238E27FC236}">
                  <a16:creationId xmlns:a16="http://schemas.microsoft.com/office/drawing/2014/main" id="{026C3B5D-884E-7E40-9E59-A777B8AEE928}"/>
                </a:ext>
              </a:extLst>
            </p:cNvPr>
            <p:cNvGrpSpPr/>
            <p:nvPr/>
          </p:nvGrpSpPr>
          <p:grpSpPr>
            <a:xfrm>
              <a:off x="2621982" y="3329071"/>
              <a:ext cx="446433" cy="752647"/>
              <a:chOff x="5872785" y="3329071"/>
              <a:chExt cx="446433" cy="752647"/>
            </a:xfrm>
          </p:grpSpPr>
          <p:grpSp>
            <p:nvGrpSpPr>
              <p:cNvPr id="28" name="Group 27">
                <a:extLst>
                  <a:ext uri="{FF2B5EF4-FFF2-40B4-BE49-F238E27FC236}">
                    <a16:creationId xmlns:a16="http://schemas.microsoft.com/office/drawing/2014/main" id="{73D834C6-E21C-4442-9719-386E67C3667B}"/>
                  </a:ext>
                </a:extLst>
              </p:cNvPr>
              <p:cNvGrpSpPr/>
              <p:nvPr/>
            </p:nvGrpSpPr>
            <p:grpSpPr>
              <a:xfrm>
                <a:off x="5872785" y="3329071"/>
                <a:ext cx="446433" cy="446433"/>
                <a:chOff x="6571162" y="3208344"/>
                <a:chExt cx="446433" cy="446433"/>
              </a:xfrm>
            </p:grpSpPr>
            <p:sp>
              <p:nvSpPr>
                <p:cNvPr id="30" name="Oval 29">
                  <a:extLst>
                    <a:ext uri="{FF2B5EF4-FFF2-40B4-BE49-F238E27FC236}">
                      <a16:creationId xmlns:a16="http://schemas.microsoft.com/office/drawing/2014/main" id="{90E3C3BE-457C-F745-8F51-91EC38295CF1}"/>
                    </a:ext>
                  </a:extLst>
                </p:cNvPr>
                <p:cNvSpPr>
                  <a:spLocks noChangeAspect="1"/>
                </p:cNvSpPr>
                <p:nvPr/>
              </p:nvSpPr>
              <p:spPr>
                <a:xfrm>
                  <a:off x="6668378" y="3305562"/>
                  <a:ext cx="252000" cy="252000"/>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31" name="Oval 30">
                  <a:extLst>
                    <a:ext uri="{FF2B5EF4-FFF2-40B4-BE49-F238E27FC236}">
                      <a16:creationId xmlns:a16="http://schemas.microsoft.com/office/drawing/2014/main" id="{8A1CE5D4-2FC2-1547-8185-CF18D9EBC10D}"/>
                    </a:ext>
                  </a:extLst>
                </p:cNvPr>
                <p:cNvSpPr>
                  <a:spLocks noChangeAspect="1"/>
                </p:cNvSpPr>
                <p:nvPr/>
              </p:nvSpPr>
              <p:spPr>
                <a:xfrm>
                  <a:off x="6571162" y="3208344"/>
                  <a:ext cx="446433" cy="446433"/>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grpSp>
          <p:cxnSp>
            <p:nvCxnSpPr>
              <p:cNvPr id="29" name="Straight Connector 28">
                <a:extLst>
                  <a:ext uri="{FF2B5EF4-FFF2-40B4-BE49-F238E27FC236}">
                    <a16:creationId xmlns:a16="http://schemas.microsoft.com/office/drawing/2014/main" id="{FABD8E5D-A62E-FB40-BD16-15803931EC3C}"/>
                  </a:ext>
                </a:extLst>
              </p:cNvPr>
              <p:cNvCxnSpPr>
                <a:cxnSpLocks/>
              </p:cNvCxnSpPr>
              <p:nvPr/>
            </p:nvCxnSpPr>
            <p:spPr>
              <a:xfrm rot="16200000">
                <a:off x="5831208" y="3816925"/>
                <a:ext cx="529586" cy="0"/>
              </a:xfrm>
              <a:prstGeom prst="line">
                <a:avLst/>
              </a:prstGeom>
              <a:ln w="12700" cap="rnd">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grpSp>
      </p:grpSp>
      <p:grpSp>
        <p:nvGrpSpPr>
          <p:cNvPr id="12" name="Group 11">
            <a:extLst>
              <a:ext uri="{FF2B5EF4-FFF2-40B4-BE49-F238E27FC236}">
                <a16:creationId xmlns:a16="http://schemas.microsoft.com/office/drawing/2014/main" id="{112FF9DF-533D-48B3-9011-180EDF049D13}"/>
              </a:ext>
            </a:extLst>
          </p:cNvPr>
          <p:cNvGrpSpPr/>
          <p:nvPr/>
        </p:nvGrpSpPr>
        <p:grpSpPr>
          <a:xfrm>
            <a:off x="43194" y="2083092"/>
            <a:ext cx="1548000" cy="1701937"/>
            <a:chOff x="378461" y="2073567"/>
            <a:chExt cx="1548000" cy="1701937"/>
          </a:xfrm>
        </p:grpSpPr>
        <p:sp>
          <p:nvSpPr>
            <p:cNvPr id="43" name="Rectangle 42">
              <a:extLst>
                <a:ext uri="{FF2B5EF4-FFF2-40B4-BE49-F238E27FC236}">
                  <a16:creationId xmlns:a16="http://schemas.microsoft.com/office/drawing/2014/main" id="{3D162693-3724-9346-A18D-EFA12E800F33}"/>
                </a:ext>
              </a:extLst>
            </p:cNvPr>
            <p:cNvSpPr/>
            <p:nvPr/>
          </p:nvSpPr>
          <p:spPr>
            <a:xfrm>
              <a:off x="378461" y="2073567"/>
              <a:ext cx="1548000" cy="661720"/>
            </a:xfrm>
            <a:prstGeom prst="rect">
              <a:avLst/>
            </a:prstGeom>
            <a:noFill/>
          </p:spPr>
          <p:txBody>
            <a:bodyPr wrap="square" rtlCol="0">
              <a:spAutoFit/>
            </a:bodyPr>
            <a:lstStyle/>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TempoCap demerges from Draper Esprit</a:t>
              </a:r>
            </a:p>
            <a:p>
              <a:pPr algn="ctr">
                <a:spcAft>
                  <a:spcPts val="600"/>
                </a:spcAft>
              </a:pPr>
              <a:r>
                <a:rPr lang="en-GB" sz="1200" b="1" dirty="0">
                  <a:solidFill>
                    <a:schemeClr val="accent2"/>
                  </a:solidFill>
                  <a:latin typeface="Helvetica Neue Thin" panose="020B0403020202020204" pitchFamily="34" charset="0"/>
                  <a:ea typeface="Helvetica Neue Thin" panose="020B0403020202020204" pitchFamily="34" charset="0"/>
                </a:rPr>
                <a:t>2016</a:t>
              </a:r>
            </a:p>
          </p:txBody>
        </p:sp>
        <p:grpSp>
          <p:nvGrpSpPr>
            <p:cNvPr id="56" name="Group 55">
              <a:extLst>
                <a:ext uri="{FF2B5EF4-FFF2-40B4-BE49-F238E27FC236}">
                  <a16:creationId xmlns:a16="http://schemas.microsoft.com/office/drawing/2014/main" id="{463B910C-C138-654D-B9D2-CDF923854E7E}"/>
                </a:ext>
              </a:extLst>
            </p:cNvPr>
            <p:cNvGrpSpPr/>
            <p:nvPr/>
          </p:nvGrpSpPr>
          <p:grpSpPr>
            <a:xfrm>
              <a:off x="929245" y="2910923"/>
              <a:ext cx="446433" cy="864581"/>
              <a:chOff x="9078873" y="2910923"/>
              <a:chExt cx="446433" cy="864581"/>
            </a:xfrm>
          </p:grpSpPr>
          <p:grpSp>
            <p:nvGrpSpPr>
              <p:cNvPr id="57" name="Group 56">
                <a:extLst>
                  <a:ext uri="{FF2B5EF4-FFF2-40B4-BE49-F238E27FC236}">
                    <a16:creationId xmlns:a16="http://schemas.microsoft.com/office/drawing/2014/main" id="{D5794874-6998-CB42-AC89-1D13A52E58CC}"/>
                  </a:ext>
                </a:extLst>
              </p:cNvPr>
              <p:cNvGrpSpPr/>
              <p:nvPr/>
            </p:nvGrpSpPr>
            <p:grpSpPr>
              <a:xfrm>
                <a:off x="9078873" y="3329071"/>
                <a:ext cx="446433" cy="446433"/>
                <a:chOff x="11053085" y="3616875"/>
                <a:chExt cx="446433" cy="446433"/>
              </a:xfrm>
            </p:grpSpPr>
            <p:sp>
              <p:nvSpPr>
                <p:cNvPr id="59" name="Oval 58">
                  <a:extLst>
                    <a:ext uri="{FF2B5EF4-FFF2-40B4-BE49-F238E27FC236}">
                      <a16:creationId xmlns:a16="http://schemas.microsoft.com/office/drawing/2014/main" id="{D34B4172-2E5F-804A-8753-849906D46984}"/>
                    </a:ext>
                  </a:extLst>
                </p:cNvPr>
                <p:cNvSpPr>
                  <a:spLocks noChangeAspect="1"/>
                </p:cNvSpPr>
                <p:nvPr/>
              </p:nvSpPr>
              <p:spPr>
                <a:xfrm>
                  <a:off x="11150301" y="3714093"/>
                  <a:ext cx="252000" cy="252000"/>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p>
              </p:txBody>
            </p:sp>
            <p:sp>
              <p:nvSpPr>
                <p:cNvPr id="60" name="Oval 59">
                  <a:extLst>
                    <a:ext uri="{FF2B5EF4-FFF2-40B4-BE49-F238E27FC236}">
                      <a16:creationId xmlns:a16="http://schemas.microsoft.com/office/drawing/2014/main" id="{484AC04F-094D-4147-8B13-7B9F18342886}"/>
                    </a:ext>
                  </a:extLst>
                </p:cNvPr>
                <p:cNvSpPr>
                  <a:spLocks noChangeAspect="1"/>
                </p:cNvSpPr>
                <p:nvPr/>
              </p:nvSpPr>
              <p:spPr>
                <a:xfrm>
                  <a:off x="11053085" y="3616875"/>
                  <a:ext cx="446433" cy="446433"/>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p>
              </p:txBody>
            </p:sp>
          </p:grpSp>
          <p:cxnSp>
            <p:nvCxnSpPr>
              <p:cNvPr id="58" name="Straight Connector 57">
                <a:extLst>
                  <a:ext uri="{FF2B5EF4-FFF2-40B4-BE49-F238E27FC236}">
                    <a16:creationId xmlns:a16="http://schemas.microsoft.com/office/drawing/2014/main" id="{7B527CEB-01BD-F942-B468-60F8210793EC}"/>
                  </a:ext>
                </a:extLst>
              </p:cNvPr>
              <p:cNvCxnSpPr>
                <a:cxnSpLocks/>
              </p:cNvCxnSpPr>
              <p:nvPr/>
            </p:nvCxnSpPr>
            <p:spPr>
              <a:xfrm rot="16200000">
                <a:off x="8981485" y="3231527"/>
                <a:ext cx="641208" cy="0"/>
              </a:xfrm>
              <a:prstGeom prst="line">
                <a:avLst/>
              </a:prstGeom>
              <a:ln w="12700" cap="rnd">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grpSp>
      </p:grpSp>
      <p:grpSp>
        <p:nvGrpSpPr>
          <p:cNvPr id="15" name="Group 14">
            <a:extLst>
              <a:ext uri="{FF2B5EF4-FFF2-40B4-BE49-F238E27FC236}">
                <a16:creationId xmlns:a16="http://schemas.microsoft.com/office/drawing/2014/main" id="{9FD434E6-C873-42E2-E515-B0219B54DBD6}"/>
              </a:ext>
            </a:extLst>
          </p:cNvPr>
          <p:cNvGrpSpPr/>
          <p:nvPr/>
        </p:nvGrpSpPr>
        <p:grpSpPr>
          <a:xfrm>
            <a:off x="3829740" y="3350381"/>
            <a:ext cx="2343987" cy="3106886"/>
            <a:chOff x="5317949" y="3329071"/>
            <a:chExt cx="2343987" cy="3106886"/>
          </a:xfrm>
        </p:grpSpPr>
        <p:sp>
          <p:nvSpPr>
            <p:cNvPr id="71" name="Rectangle 70">
              <a:extLst>
                <a:ext uri="{FF2B5EF4-FFF2-40B4-BE49-F238E27FC236}">
                  <a16:creationId xmlns:a16="http://schemas.microsoft.com/office/drawing/2014/main" id="{992F57A8-EBF0-2240-BECB-66999171172D}"/>
                </a:ext>
              </a:extLst>
            </p:cNvPr>
            <p:cNvSpPr/>
            <p:nvPr/>
          </p:nvSpPr>
          <p:spPr>
            <a:xfrm>
              <a:off x="5317949" y="4204577"/>
              <a:ext cx="2343987" cy="2231380"/>
            </a:xfrm>
            <a:prstGeom prst="rect">
              <a:avLst/>
            </a:prstGeom>
            <a:noFill/>
          </p:spPr>
          <p:txBody>
            <a:bodyPr wrap="square" rtlCol="0" anchor="t">
              <a:spAutoFit/>
            </a:bodyPr>
            <a:lstStyle/>
            <a:p>
              <a:pPr algn="ctr">
                <a:spcAft>
                  <a:spcPts val="600"/>
                </a:spcAft>
              </a:pPr>
              <a:r>
                <a:rPr lang="en-GB" sz="1200" b="1" dirty="0">
                  <a:solidFill>
                    <a:schemeClr val="accent2"/>
                  </a:solidFill>
                  <a:latin typeface="Helvetica Neue Thin" panose="020B0403020202020204" pitchFamily="34" charset="0"/>
                  <a:ea typeface="Helvetica Neue Thin" panose="020B0403020202020204" pitchFamily="34" charset="0"/>
                </a:rPr>
                <a:t>2020</a:t>
              </a:r>
              <a:endParaRPr lang="en-GB" sz="1200" dirty="0">
                <a:solidFill>
                  <a:schemeClr val="tx2"/>
                </a:solidFill>
                <a:latin typeface="Helvetica Neue Thin" panose="020B0403020202020204" pitchFamily="34" charset="0"/>
                <a:ea typeface="Helvetica Neue Thin" panose="020B0403020202020204" pitchFamily="34" charset="0"/>
              </a:endParaRPr>
            </a:p>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100% participation in ESG efforts across all portfolio companies for first time </a:t>
              </a:r>
            </a:p>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Full carbon offset at TempoCap </a:t>
              </a:r>
            </a:p>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Monitoring portfolio company alignment to the UN Sustainable Development Goals</a:t>
              </a:r>
            </a:p>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ESG working group established</a:t>
              </a:r>
            </a:p>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First annual ESG report</a:t>
              </a:r>
            </a:p>
            <a:p>
              <a:pPr algn="ctr"/>
              <a:endParaRPr lang="en-GB" sz="1200" dirty="0">
                <a:solidFill>
                  <a:schemeClr val="tx2"/>
                </a:solidFill>
                <a:latin typeface="Helvetica Neue Thin" panose="020B0403020202020204" pitchFamily="34" charset="0"/>
                <a:ea typeface="Helvetica Neue Thin" panose="020B0403020202020204" pitchFamily="34" charset="0"/>
              </a:endParaRPr>
            </a:p>
          </p:txBody>
        </p:sp>
        <p:grpSp>
          <p:nvGrpSpPr>
            <p:cNvPr id="66" name="Group 65">
              <a:extLst>
                <a:ext uri="{FF2B5EF4-FFF2-40B4-BE49-F238E27FC236}">
                  <a16:creationId xmlns:a16="http://schemas.microsoft.com/office/drawing/2014/main" id="{0819A185-0E0C-B743-BCD4-616262E37B54}"/>
                </a:ext>
              </a:extLst>
            </p:cNvPr>
            <p:cNvGrpSpPr/>
            <p:nvPr/>
          </p:nvGrpSpPr>
          <p:grpSpPr>
            <a:xfrm>
              <a:off x="6255106" y="3329071"/>
              <a:ext cx="446433" cy="752647"/>
              <a:chOff x="5872785" y="3329071"/>
              <a:chExt cx="446433" cy="752647"/>
            </a:xfrm>
          </p:grpSpPr>
          <p:grpSp>
            <p:nvGrpSpPr>
              <p:cNvPr id="67" name="Group 66">
                <a:extLst>
                  <a:ext uri="{FF2B5EF4-FFF2-40B4-BE49-F238E27FC236}">
                    <a16:creationId xmlns:a16="http://schemas.microsoft.com/office/drawing/2014/main" id="{30879908-8897-F14B-927D-A8B84093BE25}"/>
                  </a:ext>
                </a:extLst>
              </p:cNvPr>
              <p:cNvGrpSpPr/>
              <p:nvPr/>
            </p:nvGrpSpPr>
            <p:grpSpPr>
              <a:xfrm>
                <a:off x="5872785" y="3329071"/>
                <a:ext cx="446433" cy="446433"/>
                <a:chOff x="6571162" y="3208344"/>
                <a:chExt cx="446433" cy="446433"/>
              </a:xfrm>
            </p:grpSpPr>
            <p:sp>
              <p:nvSpPr>
                <p:cNvPr id="69" name="Oval 68">
                  <a:extLst>
                    <a:ext uri="{FF2B5EF4-FFF2-40B4-BE49-F238E27FC236}">
                      <a16:creationId xmlns:a16="http://schemas.microsoft.com/office/drawing/2014/main" id="{7175C01D-504D-1D40-9D24-B18EC24C3514}"/>
                    </a:ext>
                  </a:extLst>
                </p:cNvPr>
                <p:cNvSpPr>
                  <a:spLocks noChangeAspect="1"/>
                </p:cNvSpPr>
                <p:nvPr/>
              </p:nvSpPr>
              <p:spPr>
                <a:xfrm>
                  <a:off x="6668378" y="3305562"/>
                  <a:ext cx="252000" cy="252000"/>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70" name="Oval 69">
                  <a:extLst>
                    <a:ext uri="{FF2B5EF4-FFF2-40B4-BE49-F238E27FC236}">
                      <a16:creationId xmlns:a16="http://schemas.microsoft.com/office/drawing/2014/main" id="{259CB393-79C9-EF4B-B93E-BA2A20ACE748}"/>
                    </a:ext>
                  </a:extLst>
                </p:cNvPr>
                <p:cNvSpPr>
                  <a:spLocks noChangeAspect="1"/>
                </p:cNvSpPr>
                <p:nvPr/>
              </p:nvSpPr>
              <p:spPr>
                <a:xfrm>
                  <a:off x="6571162" y="3208344"/>
                  <a:ext cx="446433" cy="446433"/>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grpSp>
          <p:cxnSp>
            <p:nvCxnSpPr>
              <p:cNvPr id="68" name="Straight Connector 67">
                <a:extLst>
                  <a:ext uri="{FF2B5EF4-FFF2-40B4-BE49-F238E27FC236}">
                    <a16:creationId xmlns:a16="http://schemas.microsoft.com/office/drawing/2014/main" id="{B210A7B9-9A2C-9A44-9263-5F061E35CD1F}"/>
                  </a:ext>
                </a:extLst>
              </p:cNvPr>
              <p:cNvCxnSpPr>
                <a:cxnSpLocks/>
              </p:cNvCxnSpPr>
              <p:nvPr/>
            </p:nvCxnSpPr>
            <p:spPr>
              <a:xfrm rot="16200000">
                <a:off x="5831208" y="3816925"/>
                <a:ext cx="529586" cy="0"/>
              </a:xfrm>
              <a:prstGeom prst="line">
                <a:avLst/>
              </a:prstGeom>
              <a:ln w="12700" cap="rnd">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grpSp>
      </p:grpSp>
      <p:grpSp>
        <p:nvGrpSpPr>
          <p:cNvPr id="14" name="Group 13">
            <a:extLst>
              <a:ext uri="{FF2B5EF4-FFF2-40B4-BE49-F238E27FC236}">
                <a16:creationId xmlns:a16="http://schemas.microsoft.com/office/drawing/2014/main" id="{A16F5C8C-F97E-AC17-F6F6-120EDA625825}"/>
              </a:ext>
            </a:extLst>
          </p:cNvPr>
          <p:cNvGrpSpPr/>
          <p:nvPr/>
        </p:nvGrpSpPr>
        <p:grpSpPr>
          <a:xfrm>
            <a:off x="2394034" y="1439865"/>
            <a:ext cx="2060388" cy="2332879"/>
            <a:chOff x="3631565" y="1442625"/>
            <a:chExt cx="2060388" cy="2332879"/>
          </a:xfrm>
        </p:grpSpPr>
        <p:grpSp>
          <p:nvGrpSpPr>
            <p:cNvPr id="61" name="Group 60">
              <a:extLst>
                <a:ext uri="{FF2B5EF4-FFF2-40B4-BE49-F238E27FC236}">
                  <a16:creationId xmlns:a16="http://schemas.microsoft.com/office/drawing/2014/main" id="{4D175143-F992-0E47-80F7-DCB4EC90ECAE}"/>
                </a:ext>
              </a:extLst>
            </p:cNvPr>
            <p:cNvGrpSpPr/>
            <p:nvPr/>
          </p:nvGrpSpPr>
          <p:grpSpPr>
            <a:xfrm>
              <a:off x="4438544" y="2910923"/>
              <a:ext cx="446433" cy="864581"/>
              <a:chOff x="9078873" y="2910923"/>
              <a:chExt cx="446433" cy="864581"/>
            </a:xfrm>
          </p:grpSpPr>
          <p:grpSp>
            <p:nvGrpSpPr>
              <p:cNvPr id="62" name="Group 61">
                <a:extLst>
                  <a:ext uri="{FF2B5EF4-FFF2-40B4-BE49-F238E27FC236}">
                    <a16:creationId xmlns:a16="http://schemas.microsoft.com/office/drawing/2014/main" id="{A1975164-DDB0-0F49-9842-2AC4D97799A2}"/>
                  </a:ext>
                </a:extLst>
              </p:cNvPr>
              <p:cNvGrpSpPr/>
              <p:nvPr/>
            </p:nvGrpSpPr>
            <p:grpSpPr>
              <a:xfrm>
                <a:off x="9078873" y="3329071"/>
                <a:ext cx="446433" cy="446433"/>
                <a:chOff x="11053085" y="3616875"/>
                <a:chExt cx="446433" cy="446433"/>
              </a:xfrm>
            </p:grpSpPr>
            <p:sp>
              <p:nvSpPr>
                <p:cNvPr id="64" name="Oval 63">
                  <a:extLst>
                    <a:ext uri="{FF2B5EF4-FFF2-40B4-BE49-F238E27FC236}">
                      <a16:creationId xmlns:a16="http://schemas.microsoft.com/office/drawing/2014/main" id="{5E36CBF4-800F-1D43-8062-1872C8C32828}"/>
                    </a:ext>
                  </a:extLst>
                </p:cNvPr>
                <p:cNvSpPr>
                  <a:spLocks noChangeAspect="1"/>
                </p:cNvSpPr>
                <p:nvPr/>
              </p:nvSpPr>
              <p:spPr>
                <a:xfrm>
                  <a:off x="11150301" y="3714093"/>
                  <a:ext cx="252000" cy="252000"/>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p>
              </p:txBody>
            </p:sp>
            <p:sp>
              <p:nvSpPr>
                <p:cNvPr id="65" name="Oval 64">
                  <a:extLst>
                    <a:ext uri="{FF2B5EF4-FFF2-40B4-BE49-F238E27FC236}">
                      <a16:creationId xmlns:a16="http://schemas.microsoft.com/office/drawing/2014/main" id="{8F11AD71-CEBF-D342-B653-51B07D20A2C8}"/>
                    </a:ext>
                  </a:extLst>
                </p:cNvPr>
                <p:cNvSpPr>
                  <a:spLocks noChangeAspect="1"/>
                </p:cNvSpPr>
                <p:nvPr/>
              </p:nvSpPr>
              <p:spPr>
                <a:xfrm>
                  <a:off x="11053085" y="3616875"/>
                  <a:ext cx="446433" cy="446433"/>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grpSp>
          <p:cxnSp>
            <p:nvCxnSpPr>
              <p:cNvPr id="63" name="Straight Connector 62">
                <a:extLst>
                  <a:ext uri="{FF2B5EF4-FFF2-40B4-BE49-F238E27FC236}">
                    <a16:creationId xmlns:a16="http://schemas.microsoft.com/office/drawing/2014/main" id="{34090721-F90E-2745-B3F3-1FCBE31E3E29}"/>
                  </a:ext>
                </a:extLst>
              </p:cNvPr>
              <p:cNvCxnSpPr>
                <a:cxnSpLocks/>
              </p:cNvCxnSpPr>
              <p:nvPr/>
            </p:nvCxnSpPr>
            <p:spPr>
              <a:xfrm rot="16200000">
                <a:off x="8981485" y="3231527"/>
                <a:ext cx="641208" cy="0"/>
              </a:xfrm>
              <a:prstGeom prst="line">
                <a:avLst/>
              </a:prstGeom>
              <a:ln w="12700" cap="rnd">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80" name="Rectangle 79">
              <a:extLst>
                <a:ext uri="{FF2B5EF4-FFF2-40B4-BE49-F238E27FC236}">
                  <a16:creationId xmlns:a16="http://schemas.microsoft.com/office/drawing/2014/main" id="{69FF1782-B86D-6540-95C4-4DDD54CE27DE}"/>
                </a:ext>
              </a:extLst>
            </p:cNvPr>
            <p:cNvSpPr/>
            <p:nvPr/>
          </p:nvSpPr>
          <p:spPr>
            <a:xfrm>
              <a:off x="3631565" y="1442625"/>
              <a:ext cx="2060388" cy="1354217"/>
            </a:xfrm>
            <a:prstGeom prst="rect">
              <a:avLst/>
            </a:prstGeom>
            <a:noFill/>
          </p:spPr>
          <p:txBody>
            <a:bodyPr wrap="square" rtlCol="0" anchor="b">
              <a:spAutoFit/>
            </a:bodyPr>
            <a:lstStyle/>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ESG processes embedded into TempoCap's investment processes</a:t>
              </a:r>
            </a:p>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Increasing team diversity and inclusion through proactive recruitment strategies </a:t>
              </a:r>
            </a:p>
            <a:p>
              <a:pPr algn="ctr">
                <a:spcAft>
                  <a:spcPts val="600"/>
                </a:spcAft>
              </a:pPr>
              <a:r>
                <a:rPr lang="en-GB" sz="1200" b="1" dirty="0">
                  <a:solidFill>
                    <a:schemeClr val="accent2"/>
                  </a:solidFill>
                  <a:latin typeface="Helvetica Neue Thin" panose="020B0403020202020204" pitchFamily="34" charset="0"/>
                  <a:ea typeface="Helvetica Neue Thin" panose="020B0403020202020204" pitchFamily="34" charset="0"/>
                </a:rPr>
                <a:t>2020</a:t>
              </a:r>
            </a:p>
          </p:txBody>
        </p:sp>
      </p:grpSp>
      <p:sp>
        <p:nvSpPr>
          <p:cNvPr id="44" name="Title 1">
            <a:extLst>
              <a:ext uri="{FF2B5EF4-FFF2-40B4-BE49-F238E27FC236}">
                <a16:creationId xmlns:a16="http://schemas.microsoft.com/office/drawing/2014/main" id="{9B1C3C01-86DB-0542-8AC4-0EA89A4F0D36}"/>
              </a:ext>
            </a:extLst>
          </p:cNvPr>
          <p:cNvSpPr>
            <a:spLocks noGrp="1"/>
          </p:cNvSpPr>
          <p:nvPr>
            <p:ph type="title"/>
          </p:nvPr>
        </p:nvSpPr>
        <p:spPr>
          <a:xfrm>
            <a:off x="458850" y="252491"/>
            <a:ext cx="10969978" cy="936161"/>
          </a:xfrm>
        </p:spPr>
        <p:txBody>
          <a:bodyPr>
            <a:noAutofit/>
          </a:bodyPr>
          <a:lstStyle/>
          <a:p>
            <a:pPr>
              <a:tabLst>
                <a:tab pos="574675" algn="l"/>
              </a:tabLst>
            </a:pPr>
            <a:r>
              <a:rPr lang="en-US" sz="2600" dirty="0" err="1">
                <a:solidFill>
                  <a:schemeClr val="tx2"/>
                </a:solidFill>
              </a:rPr>
              <a:t>TempoCap’s</a:t>
            </a:r>
            <a:r>
              <a:rPr lang="en-US" sz="2600" dirty="0">
                <a:solidFill>
                  <a:schemeClr val="tx2"/>
                </a:solidFill>
              </a:rPr>
              <a:t> ESG journey</a:t>
            </a:r>
          </a:p>
        </p:txBody>
      </p:sp>
      <p:sp>
        <p:nvSpPr>
          <p:cNvPr id="45" name="Parallelogram 44">
            <a:extLst>
              <a:ext uri="{FF2B5EF4-FFF2-40B4-BE49-F238E27FC236}">
                <a16:creationId xmlns:a16="http://schemas.microsoft.com/office/drawing/2014/main" id="{19249FA6-DC31-0942-898D-E1557A967E1E}"/>
              </a:ext>
            </a:extLst>
          </p:cNvPr>
          <p:cNvSpPr/>
          <p:nvPr/>
        </p:nvSpPr>
        <p:spPr>
          <a:xfrm flipH="1">
            <a:off x="9737432" y="75297"/>
            <a:ext cx="2772000" cy="234000"/>
          </a:xfrm>
          <a:prstGeom prst="parallelogram">
            <a:avLst>
              <a:gd name="adj" fmla="val 109923"/>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0" bIns="0" rtlCol="0" anchor="t"/>
          <a:lstStyle/>
          <a:p>
            <a:r>
              <a:rPr lang="en-US" sz="1100" dirty="0">
                <a:latin typeface="Helvetica Neue" panose="02000503000000020004" pitchFamily="2" charset="0"/>
                <a:ea typeface="Helvetica Neue" panose="02000503000000020004" pitchFamily="2" charset="0"/>
                <a:cs typeface="Helvetica Neue" panose="02000503000000020004" pitchFamily="2" charset="0"/>
              </a:rPr>
              <a:t>INSIDE TEMPOCAP</a:t>
            </a:r>
          </a:p>
        </p:txBody>
      </p:sp>
      <p:grpSp>
        <p:nvGrpSpPr>
          <p:cNvPr id="16" name="Group 15">
            <a:extLst>
              <a:ext uri="{FF2B5EF4-FFF2-40B4-BE49-F238E27FC236}">
                <a16:creationId xmlns:a16="http://schemas.microsoft.com/office/drawing/2014/main" id="{22B6A95D-3832-8582-49FD-86AEFA451141}"/>
              </a:ext>
            </a:extLst>
          </p:cNvPr>
          <p:cNvGrpSpPr/>
          <p:nvPr/>
        </p:nvGrpSpPr>
        <p:grpSpPr>
          <a:xfrm>
            <a:off x="5083621" y="1057803"/>
            <a:ext cx="2620848" cy="2714941"/>
            <a:chOff x="6919141" y="1057904"/>
            <a:chExt cx="2620848" cy="2714941"/>
          </a:xfrm>
        </p:grpSpPr>
        <p:sp>
          <p:nvSpPr>
            <p:cNvPr id="81" name="Rectangle 80">
              <a:extLst>
                <a:ext uri="{FF2B5EF4-FFF2-40B4-BE49-F238E27FC236}">
                  <a16:creationId xmlns:a16="http://schemas.microsoft.com/office/drawing/2014/main" id="{ED511B99-B81E-4A4D-8415-7DB9588DBAA8}"/>
                </a:ext>
              </a:extLst>
            </p:cNvPr>
            <p:cNvSpPr/>
            <p:nvPr/>
          </p:nvSpPr>
          <p:spPr>
            <a:xfrm>
              <a:off x="6919141" y="1057904"/>
              <a:ext cx="2620848" cy="1738938"/>
            </a:xfrm>
            <a:prstGeom prst="rect">
              <a:avLst/>
            </a:prstGeom>
            <a:noFill/>
          </p:spPr>
          <p:txBody>
            <a:bodyPr wrap="square" rtlCol="0" anchor="b">
              <a:spAutoFit/>
            </a:bodyPr>
            <a:lstStyle/>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TempoCap becomes a signatory to PRI</a:t>
              </a:r>
            </a:p>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Increasing interactions with ESG working groups</a:t>
              </a:r>
            </a:p>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Continued progress on diversity &amp; inclusion</a:t>
              </a:r>
            </a:p>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ESG assessment at exits</a:t>
              </a:r>
            </a:p>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Highest performing ESG company achieves </a:t>
              </a:r>
              <a:r>
                <a:rPr lang="en-GB" sz="1000" dirty="0" err="1">
                  <a:solidFill>
                    <a:schemeClr val="tx2"/>
                  </a:solidFill>
                  <a:latin typeface="Helvetica Neue Thin" panose="020B0403020202020204" pitchFamily="34" charset="0"/>
                  <a:ea typeface="Helvetica Neue Thin" panose="020B0403020202020204" pitchFamily="34" charset="0"/>
                </a:rPr>
                <a:t>TempoCap’s</a:t>
              </a:r>
              <a:r>
                <a:rPr lang="en-GB" sz="1000" dirty="0">
                  <a:solidFill>
                    <a:schemeClr val="tx2"/>
                  </a:solidFill>
                  <a:latin typeface="Helvetica Neue Thin" panose="020B0403020202020204" pitchFamily="34" charset="0"/>
                  <a:ea typeface="Helvetica Neue Thin" panose="020B0403020202020204" pitchFamily="34" charset="0"/>
                </a:rPr>
                <a:t> largest exit to date </a:t>
              </a:r>
            </a:p>
            <a:p>
              <a:pPr algn="ctr">
                <a:spcAft>
                  <a:spcPts val="600"/>
                </a:spcAft>
              </a:pPr>
              <a:r>
                <a:rPr lang="en-GB" sz="1200" b="1" dirty="0">
                  <a:solidFill>
                    <a:srgbClr val="D90B34"/>
                  </a:solidFill>
                  <a:latin typeface="Helvetica Neue Thin" panose="020B0403020202020204" pitchFamily="34" charset="0"/>
                  <a:ea typeface="Helvetica Neue Thin" panose="020B0403020202020204" pitchFamily="34" charset="0"/>
                </a:rPr>
                <a:t>2021</a:t>
              </a:r>
            </a:p>
          </p:txBody>
        </p:sp>
        <p:grpSp>
          <p:nvGrpSpPr>
            <p:cNvPr id="37" name="Group 36">
              <a:extLst>
                <a:ext uri="{FF2B5EF4-FFF2-40B4-BE49-F238E27FC236}">
                  <a16:creationId xmlns:a16="http://schemas.microsoft.com/office/drawing/2014/main" id="{CD98A7F7-4B31-43C9-8862-7EBCBB5EFB5E}"/>
                </a:ext>
              </a:extLst>
            </p:cNvPr>
            <p:cNvGrpSpPr/>
            <p:nvPr/>
          </p:nvGrpSpPr>
          <p:grpSpPr>
            <a:xfrm>
              <a:off x="8006349" y="2908264"/>
              <a:ext cx="446433" cy="864581"/>
              <a:chOff x="9078873" y="2910923"/>
              <a:chExt cx="446433" cy="864581"/>
            </a:xfrm>
          </p:grpSpPr>
          <p:grpSp>
            <p:nvGrpSpPr>
              <p:cNvPr id="46" name="Group 45">
                <a:extLst>
                  <a:ext uri="{FF2B5EF4-FFF2-40B4-BE49-F238E27FC236}">
                    <a16:creationId xmlns:a16="http://schemas.microsoft.com/office/drawing/2014/main" id="{5930F3F9-DEB1-42F6-AD76-5A2539A09D49}"/>
                  </a:ext>
                </a:extLst>
              </p:cNvPr>
              <p:cNvGrpSpPr/>
              <p:nvPr/>
            </p:nvGrpSpPr>
            <p:grpSpPr>
              <a:xfrm>
                <a:off x="9078873" y="3329071"/>
                <a:ext cx="446433" cy="446433"/>
                <a:chOff x="11053085" y="3616875"/>
                <a:chExt cx="446433" cy="446433"/>
              </a:xfrm>
            </p:grpSpPr>
            <p:sp>
              <p:nvSpPr>
                <p:cNvPr id="48" name="Oval 47">
                  <a:extLst>
                    <a:ext uri="{FF2B5EF4-FFF2-40B4-BE49-F238E27FC236}">
                      <a16:creationId xmlns:a16="http://schemas.microsoft.com/office/drawing/2014/main" id="{A46B95D7-D076-4D50-8182-611EE18C0B87}"/>
                    </a:ext>
                  </a:extLst>
                </p:cNvPr>
                <p:cNvSpPr>
                  <a:spLocks noChangeAspect="1"/>
                </p:cNvSpPr>
                <p:nvPr/>
              </p:nvSpPr>
              <p:spPr>
                <a:xfrm>
                  <a:off x="11150301" y="3714093"/>
                  <a:ext cx="252000" cy="252000"/>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p>
              </p:txBody>
            </p:sp>
            <p:sp>
              <p:nvSpPr>
                <p:cNvPr id="49" name="Oval 48">
                  <a:extLst>
                    <a:ext uri="{FF2B5EF4-FFF2-40B4-BE49-F238E27FC236}">
                      <a16:creationId xmlns:a16="http://schemas.microsoft.com/office/drawing/2014/main" id="{68EF06E3-2174-4F93-8ACB-CEAE80D82EF9}"/>
                    </a:ext>
                  </a:extLst>
                </p:cNvPr>
                <p:cNvSpPr>
                  <a:spLocks noChangeAspect="1"/>
                </p:cNvSpPr>
                <p:nvPr/>
              </p:nvSpPr>
              <p:spPr>
                <a:xfrm>
                  <a:off x="11053085" y="3616875"/>
                  <a:ext cx="446433" cy="446433"/>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p>
              </p:txBody>
            </p:sp>
          </p:grpSp>
          <p:cxnSp>
            <p:nvCxnSpPr>
              <p:cNvPr id="47" name="Straight Connector 46">
                <a:extLst>
                  <a:ext uri="{FF2B5EF4-FFF2-40B4-BE49-F238E27FC236}">
                    <a16:creationId xmlns:a16="http://schemas.microsoft.com/office/drawing/2014/main" id="{60F9FB05-828B-474A-86BA-D2EAE2550926}"/>
                  </a:ext>
                </a:extLst>
              </p:cNvPr>
              <p:cNvCxnSpPr>
                <a:cxnSpLocks/>
              </p:cNvCxnSpPr>
              <p:nvPr/>
            </p:nvCxnSpPr>
            <p:spPr>
              <a:xfrm rot="16200000">
                <a:off x="8981485" y="3231527"/>
                <a:ext cx="641208" cy="0"/>
              </a:xfrm>
              <a:prstGeom prst="line">
                <a:avLst/>
              </a:prstGeom>
              <a:ln w="12700" cap="rnd">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grpSp>
      </p:grpSp>
      <p:grpSp>
        <p:nvGrpSpPr>
          <p:cNvPr id="17" name="Group 16">
            <a:extLst>
              <a:ext uri="{FF2B5EF4-FFF2-40B4-BE49-F238E27FC236}">
                <a16:creationId xmlns:a16="http://schemas.microsoft.com/office/drawing/2014/main" id="{5D5BE32B-3EB1-ECCD-B769-54EB83AB7ADA}"/>
              </a:ext>
            </a:extLst>
          </p:cNvPr>
          <p:cNvGrpSpPr/>
          <p:nvPr/>
        </p:nvGrpSpPr>
        <p:grpSpPr>
          <a:xfrm>
            <a:off x="6862311" y="3356329"/>
            <a:ext cx="2181872" cy="2795810"/>
            <a:chOff x="8827130" y="3329071"/>
            <a:chExt cx="2181872" cy="2795810"/>
          </a:xfrm>
        </p:grpSpPr>
        <p:grpSp>
          <p:nvGrpSpPr>
            <p:cNvPr id="38" name="Group 37">
              <a:extLst>
                <a:ext uri="{FF2B5EF4-FFF2-40B4-BE49-F238E27FC236}">
                  <a16:creationId xmlns:a16="http://schemas.microsoft.com/office/drawing/2014/main" id="{E30D3D2E-6FC7-084C-B7F6-725FACC1D2FD}"/>
                </a:ext>
              </a:extLst>
            </p:cNvPr>
            <p:cNvGrpSpPr/>
            <p:nvPr/>
          </p:nvGrpSpPr>
          <p:grpSpPr>
            <a:xfrm>
              <a:off x="9681393" y="3329071"/>
              <a:ext cx="446433" cy="752647"/>
              <a:chOff x="9078873" y="3329071"/>
              <a:chExt cx="446433" cy="752647"/>
            </a:xfrm>
          </p:grpSpPr>
          <p:grpSp>
            <p:nvGrpSpPr>
              <p:cNvPr id="39" name="Group 38">
                <a:extLst>
                  <a:ext uri="{FF2B5EF4-FFF2-40B4-BE49-F238E27FC236}">
                    <a16:creationId xmlns:a16="http://schemas.microsoft.com/office/drawing/2014/main" id="{562DA29C-E28C-5B45-A1A9-15A6A5066F12}"/>
                  </a:ext>
                </a:extLst>
              </p:cNvPr>
              <p:cNvGrpSpPr/>
              <p:nvPr/>
            </p:nvGrpSpPr>
            <p:grpSpPr>
              <a:xfrm>
                <a:off x="9078873" y="3329071"/>
                <a:ext cx="446433" cy="446433"/>
                <a:chOff x="11053085" y="3616875"/>
                <a:chExt cx="446433" cy="446433"/>
              </a:xfrm>
            </p:grpSpPr>
            <p:sp>
              <p:nvSpPr>
                <p:cNvPr id="41" name="Oval 40">
                  <a:extLst>
                    <a:ext uri="{FF2B5EF4-FFF2-40B4-BE49-F238E27FC236}">
                      <a16:creationId xmlns:a16="http://schemas.microsoft.com/office/drawing/2014/main" id="{88B2C0E5-30C2-3742-A054-48B78E962E95}"/>
                    </a:ext>
                  </a:extLst>
                </p:cNvPr>
                <p:cNvSpPr>
                  <a:spLocks noChangeAspect="1"/>
                </p:cNvSpPr>
                <p:nvPr/>
              </p:nvSpPr>
              <p:spPr>
                <a:xfrm>
                  <a:off x="11150301" y="3714093"/>
                  <a:ext cx="252000" cy="252000"/>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p>
              </p:txBody>
            </p:sp>
            <p:sp>
              <p:nvSpPr>
                <p:cNvPr id="42" name="Oval 41">
                  <a:extLst>
                    <a:ext uri="{FF2B5EF4-FFF2-40B4-BE49-F238E27FC236}">
                      <a16:creationId xmlns:a16="http://schemas.microsoft.com/office/drawing/2014/main" id="{508C59E5-0AD3-7248-A702-E1615DAC0F24}"/>
                    </a:ext>
                  </a:extLst>
                </p:cNvPr>
                <p:cNvSpPr>
                  <a:spLocks noChangeAspect="1"/>
                </p:cNvSpPr>
                <p:nvPr/>
              </p:nvSpPr>
              <p:spPr>
                <a:xfrm>
                  <a:off x="11053085" y="3616875"/>
                  <a:ext cx="446433" cy="446433"/>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p>
              </p:txBody>
            </p:sp>
          </p:grpSp>
          <p:cxnSp>
            <p:nvCxnSpPr>
              <p:cNvPr id="40" name="Straight Connector 39">
                <a:extLst>
                  <a:ext uri="{FF2B5EF4-FFF2-40B4-BE49-F238E27FC236}">
                    <a16:creationId xmlns:a16="http://schemas.microsoft.com/office/drawing/2014/main" id="{ECB7A981-1764-884D-8BD6-B746AFE14D11}"/>
                  </a:ext>
                </a:extLst>
              </p:cNvPr>
              <p:cNvCxnSpPr>
                <a:cxnSpLocks/>
              </p:cNvCxnSpPr>
              <p:nvPr/>
            </p:nvCxnSpPr>
            <p:spPr>
              <a:xfrm flipH="1">
                <a:off x="9302089" y="3552131"/>
                <a:ext cx="1" cy="529587"/>
              </a:xfrm>
              <a:prstGeom prst="line">
                <a:avLst/>
              </a:prstGeom>
              <a:ln w="12700" cap="rnd">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50" name="Rectangle 49">
              <a:extLst>
                <a:ext uri="{FF2B5EF4-FFF2-40B4-BE49-F238E27FC236}">
                  <a16:creationId xmlns:a16="http://schemas.microsoft.com/office/drawing/2014/main" id="{A8D90318-31B4-446C-A011-9E13B60D03F5}"/>
                </a:ext>
              </a:extLst>
            </p:cNvPr>
            <p:cNvSpPr/>
            <p:nvPr/>
          </p:nvSpPr>
          <p:spPr>
            <a:xfrm>
              <a:off x="8827130" y="4201277"/>
              <a:ext cx="2181872" cy="1923604"/>
            </a:xfrm>
            <a:prstGeom prst="rect">
              <a:avLst/>
            </a:prstGeom>
            <a:noFill/>
          </p:spPr>
          <p:txBody>
            <a:bodyPr wrap="square" rtlCol="0" anchor="t">
              <a:spAutoFit/>
            </a:bodyPr>
            <a:lstStyle/>
            <a:p>
              <a:pPr algn="ctr">
                <a:spcAft>
                  <a:spcPts val="600"/>
                </a:spcAft>
              </a:pPr>
              <a:r>
                <a:rPr lang="en-GB" sz="1200" b="1" dirty="0">
                  <a:solidFill>
                    <a:schemeClr val="accent2"/>
                  </a:solidFill>
                  <a:latin typeface="Helvetica Neue Thin" panose="020B0403020202020204" pitchFamily="34" charset="0"/>
                  <a:ea typeface="Helvetica Neue Thin" panose="020B0403020202020204" pitchFamily="34" charset="0"/>
                </a:rPr>
                <a:t>2022</a:t>
              </a:r>
              <a:endParaRPr lang="en-GB" sz="1000" dirty="0">
                <a:solidFill>
                  <a:schemeClr val="tx2"/>
                </a:solidFill>
                <a:latin typeface="Helvetica Neue Thin" panose="020B0403020202020204" pitchFamily="34" charset="0"/>
              </a:endParaRPr>
            </a:p>
            <a:p>
              <a:pPr algn="ctr">
                <a:spcAft>
                  <a:spcPts val="600"/>
                </a:spcAft>
              </a:pPr>
              <a:r>
                <a:rPr lang="en-GB" sz="1000" dirty="0">
                  <a:solidFill>
                    <a:schemeClr val="tx2"/>
                  </a:solidFill>
                  <a:latin typeface="Helvetica Neue Thin" panose="020B0403020202020204" pitchFamily="34" charset="0"/>
                </a:rPr>
                <a:t>First use of </a:t>
              </a:r>
              <a:r>
                <a:rPr lang="en-GB" sz="1000" dirty="0">
                  <a:solidFill>
                    <a:schemeClr val="tx2"/>
                  </a:solidFill>
                  <a:latin typeface="Helvetica Neue Thin" panose="020B0403020202020204" pitchFamily="34" charset="0"/>
                  <a:ea typeface="Helvetica Neue Thin" panose="020B0403020202020204" pitchFamily="34" charset="0"/>
                </a:rPr>
                <a:t>sustainability</a:t>
              </a:r>
              <a:r>
                <a:rPr lang="en-GB" sz="1000" dirty="0">
                  <a:solidFill>
                    <a:schemeClr val="tx2"/>
                  </a:solidFill>
                  <a:latin typeface="Helvetica Neue Thin" panose="020B0403020202020204" pitchFamily="34" charset="0"/>
                </a:rPr>
                <a:t> clause in investment documentation</a:t>
              </a:r>
            </a:p>
            <a:p>
              <a:pPr algn="ctr">
                <a:spcAft>
                  <a:spcPts val="600"/>
                </a:spcAft>
              </a:pPr>
              <a:r>
                <a:rPr lang="en-GB" sz="1000" dirty="0">
                  <a:solidFill>
                    <a:schemeClr val="tx2"/>
                  </a:solidFill>
                  <a:latin typeface="Helvetica Neue Thin" panose="020B0403020202020204" pitchFamily="34" charset="0"/>
                </a:rPr>
                <a:t>Third annual ESG report</a:t>
              </a:r>
            </a:p>
            <a:p>
              <a:pPr algn="ctr">
                <a:spcAft>
                  <a:spcPts val="600"/>
                </a:spcAft>
              </a:pPr>
              <a:r>
                <a:rPr lang="en-GB" sz="1000" dirty="0">
                  <a:solidFill>
                    <a:schemeClr val="tx2"/>
                  </a:solidFill>
                  <a:latin typeface="Helvetica Neue Thin" panose="020B0403020202020204" pitchFamily="34" charset="0"/>
                </a:rPr>
                <a:t>Widening industry access via multiple university events</a:t>
              </a:r>
            </a:p>
            <a:p>
              <a:pPr algn="ctr">
                <a:spcAft>
                  <a:spcPts val="600"/>
                </a:spcAft>
              </a:pPr>
              <a:r>
                <a:rPr lang="en-GB" sz="1000" dirty="0">
                  <a:solidFill>
                    <a:schemeClr val="tx2"/>
                  </a:solidFill>
                  <a:latin typeface="Helvetica Neue Thin" panose="020B0403020202020204" pitchFamily="34" charset="0"/>
                </a:rPr>
                <a:t>Drive for independents &amp; women on portfolio company boards</a:t>
              </a:r>
            </a:p>
            <a:p>
              <a:pPr algn="ctr"/>
              <a:endParaRPr lang="en-GB" sz="1200" dirty="0">
                <a:solidFill>
                  <a:schemeClr val="tx2"/>
                </a:solidFill>
                <a:latin typeface="Helvetica Neue Thin" panose="020B0403020202020204" pitchFamily="34" charset="0"/>
                <a:ea typeface="Helvetica Neue Thin" panose="020B0403020202020204" pitchFamily="34" charset="0"/>
              </a:endParaRPr>
            </a:p>
          </p:txBody>
        </p:sp>
      </p:grpSp>
      <p:grpSp>
        <p:nvGrpSpPr>
          <p:cNvPr id="19" name="Group 18">
            <a:extLst>
              <a:ext uri="{FF2B5EF4-FFF2-40B4-BE49-F238E27FC236}">
                <a16:creationId xmlns:a16="http://schemas.microsoft.com/office/drawing/2014/main" id="{DBE3CAC9-200D-B606-74A9-055220EB2A96}"/>
              </a:ext>
            </a:extLst>
          </p:cNvPr>
          <p:cNvGrpSpPr/>
          <p:nvPr/>
        </p:nvGrpSpPr>
        <p:grpSpPr>
          <a:xfrm>
            <a:off x="8059292" y="617004"/>
            <a:ext cx="2777660" cy="3155740"/>
            <a:chOff x="7661052" y="617004"/>
            <a:chExt cx="2777660" cy="3155740"/>
          </a:xfrm>
        </p:grpSpPr>
        <p:grpSp>
          <p:nvGrpSpPr>
            <p:cNvPr id="2" name="Group 1">
              <a:extLst>
                <a:ext uri="{FF2B5EF4-FFF2-40B4-BE49-F238E27FC236}">
                  <a16:creationId xmlns:a16="http://schemas.microsoft.com/office/drawing/2014/main" id="{A6A99320-7FE8-2A66-2084-B7A1172A409D}"/>
                </a:ext>
              </a:extLst>
            </p:cNvPr>
            <p:cNvGrpSpPr/>
            <p:nvPr/>
          </p:nvGrpSpPr>
          <p:grpSpPr>
            <a:xfrm>
              <a:off x="8826666" y="2908163"/>
              <a:ext cx="446433" cy="864581"/>
              <a:chOff x="9078873" y="2910923"/>
              <a:chExt cx="446433" cy="864581"/>
            </a:xfrm>
          </p:grpSpPr>
          <p:grpSp>
            <p:nvGrpSpPr>
              <p:cNvPr id="5" name="Group 4">
                <a:extLst>
                  <a:ext uri="{FF2B5EF4-FFF2-40B4-BE49-F238E27FC236}">
                    <a16:creationId xmlns:a16="http://schemas.microsoft.com/office/drawing/2014/main" id="{8D50B6A0-62A8-FB68-A3F2-F2E8B5BD99FC}"/>
                  </a:ext>
                </a:extLst>
              </p:cNvPr>
              <p:cNvGrpSpPr/>
              <p:nvPr/>
            </p:nvGrpSpPr>
            <p:grpSpPr>
              <a:xfrm>
                <a:off x="9078873" y="3329071"/>
                <a:ext cx="446433" cy="446433"/>
                <a:chOff x="11053085" y="3616875"/>
                <a:chExt cx="446433" cy="446433"/>
              </a:xfrm>
            </p:grpSpPr>
            <p:sp>
              <p:nvSpPr>
                <p:cNvPr id="9" name="Oval 8">
                  <a:extLst>
                    <a:ext uri="{FF2B5EF4-FFF2-40B4-BE49-F238E27FC236}">
                      <a16:creationId xmlns:a16="http://schemas.microsoft.com/office/drawing/2014/main" id="{BC463A67-2C50-E3C3-0DC0-333D2F71BA6B}"/>
                    </a:ext>
                  </a:extLst>
                </p:cNvPr>
                <p:cNvSpPr>
                  <a:spLocks noChangeAspect="1"/>
                </p:cNvSpPr>
                <p:nvPr/>
              </p:nvSpPr>
              <p:spPr>
                <a:xfrm>
                  <a:off x="11150301" y="3714093"/>
                  <a:ext cx="252000" cy="252000"/>
                </a:xfrm>
                <a:prstGeom prst="ellipse">
                  <a:avLst/>
                </a:prstGeom>
                <a:noFill/>
                <a:ln w="12700">
                  <a:solidFill>
                    <a:srgbClr val="D90B34"/>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p>
              </p:txBody>
            </p:sp>
            <p:sp>
              <p:nvSpPr>
                <p:cNvPr id="10" name="Oval 9">
                  <a:extLst>
                    <a:ext uri="{FF2B5EF4-FFF2-40B4-BE49-F238E27FC236}">
                      <a16:creationId xmlns:a16="http://schemas.microsoft.com/office/drawing/2014/main" id="{17ACF7D4-1C80-D98C-F1B3-21D15C91EE09}"/>
                    </a:ext>
                  </a:extLst>
                </p:cNvPr>
                <p:cNvSpPr>
                  <a:spLocks noChangeAspect="1"/>
                </p:cNvSpPr>
                <p:nvPr/>
              </p:nvSpPr>
              <p:spPr>
                <a:xfrm>
                  <a:off x="11053085" y="3616875"/>
                  <a:ext cx="446433" cy="446433"/>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grpSp>
          <p:cxnSp>
            <p:nvCxnSpPr>
              <p:cNvPr id="7" name="Straight Connector 6">
                <a:extLst>
                  <a:ext uri="{FF2B5EF4-FFF2-40B4-BE49-F238E27FC236}">
                    <a16:creationId xmlns:a16="http://schemas.microsoft.com/office/drawing/2014/main" id="{3BEE9D92-1A95-6E28-7A48-A81F47B1FF6C}"/>
                  </a:ext>
                </a:extLst>
              </p:cNvPr>
              <p:cNvCxnSpPr>
                <a:cxnSpLocks/>
              </p:cNvCxnSpPr>
              <p:nvPr/>
            </p:nvCxnSpPr>
            <p:spPr>
              <a:xfrm rot="16200000">
                <a:off x="8981485" y="3231527"/>
                <a:ext cx="641208" cy="0"/>
              </a:xfrm>
              <a:prstGeom prst="line">
                <a:avLst/>
              </a:prstGeom>
              <a:ln w="12700" cap="rnd">
                <a:solidFill>
                  <a:srgbClr val="D90B34"/>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2792B01A-C0A2-86DC-3B3B-F861FC8FE62B}"/>
                </a:ext>
              </a:extLst>
            </p:cNvPr>
            <p:cNvSpPr/>
            <p:nvPr/>
          </p:nvSpPr>
          <p:spPr>
            <a:xfrm>
              <a:off x="7661052" y="617004"/>
              <a:ext cx="2777660" cy="2231380"/>
            </a:xfrm>
            <a:prstGeom prst="rect">
              <a:avLst/>
            </a:prstGeom>
            <a:noFill/>
          </p:spPr>
          <p:txBody>
            <a:bodyPr wrap="square" rtlCol="0" anchor="b">
              <a:spAutoFit/>
            </a:bodyPr>
            <a:lstStyle/>
            <a:p>
              <a:pPr algn="ctr">
                <a:spcAft>
                  <a:spcPts val="600"/>
                </a:spcAft>
              </a:pPr>
              <a:r>
                <a:rPr lang="en-GB" sz="1000" dirty="0">
                  <a:solidFill>
                    <a:schemeClr val="tx2"/>
                  </a:solidFill>
                  <a:latin typeface="Helvetica Neue Thin" panose="020B0403020202020204" pitchFamily="34" charset="0"/>
                </a:rPr>
                <a:t>ESG Policy refresh</a:t>
              </a:r>
            </a:p>
            <a:p>
              <a:pPr algn="ctr">
                <a:spcAft>
                  <a:spcPts val="600"/>
                </a:spcAft>
              </a:pPr>
              <a:r>
                <a:rPr lang="en-GB" sz="1000" dirty="0">
                  <a:solidFill>
                    <a:schemeClr val="tx2"/>
                  </a:solidFill>
                  <a:latin typeface="Helvetica Neue Thin" panose="020B0403020202020204" pitchFamily="34" charset="0"/>
                </a:rPr>
                <a:t>Additional use of sustainability clauses in investment documentation</a:t>
              </a:r>
            </a:p>
            <a:p>
              <a:pPr algn="ctr">
                <a:spcAft>
                  <a:spcPts val="600"/>
                </a:spcAft>
              </a:pPr>
              <a:r>
                <a:rPr lang="en-GB" sz="1000" dirty="0">
                  <a:solidFill>
                    <a:schemeClr val="tx2"/>
                  </a:solidFill>
                  <a:latin typeface="Helvetica Neue Thin" panose="020B0403020202020204" pitchFamily="34" charset="0"/>
                </a:rPr>
                <a:t>CO</a:t>
              </a:r>
              <a:r>
                <a:rPr lang="en-GB" sz="1000" baseline="-25000" dirty="0">
                  <a:solidFill>
                    <a:schemeClr val="tx2"/>
                  </a:solidFill>
                  <a:latin typeface="Helvetica Neue Thin" panose="020B0403020202020204" pitchFamily="34" charset="0"/>
                </a:rPr>
                <a:t>2</a:t>
              </a:r>
              <a:r>
                <a:rPr lang="en-GB" sz="1000" dirty="0">
                  <a:solidFill>
                    <a:schemeClr val="tx2"/>
                  </a:solidFill>
                  <a:latin typeface="Helvetica Neue Thin" panose="020B0403020202020204" pitchFamily="34" charset="0"/>
                </a:rPr>
                <a:t> measurement drive at portfolio companies</a:t>
              </a:r>
            </a:p>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KPI tracking for portfolio company board balance</a:t>
              </a:r>
            </a:p>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Move to 100% renewable energy in London and Berlin offices</a:t>
              </a:r>
            </a:p>
            <a:p>
              <a:pPr algn="ctr">
                <a:spcAft>
                  <a:spcPts val="600"/>
                </a:spcAft>
              </a:pPr>
              <a:r>
                <a:rPr lang="en-GB" sz="1000" dirty="0">
                  <a:solidFill>
                    <a:schemeClr val="tx2"/>
                  </a:solidFill>
                  <a:latin typeface="Helvetica Neue Thin" panose="020B0403020202020204" pitchFamily="34" charset="0"/>
                </a:rPr>
                <a:t>Fourth annual ESG report</a:t>
              </a:r>
              <a:endParaRPr lang="en-GB" sz="1000" dirty="0">
                <a:solidFill>
                  <a:schemeClr val="tx2"/>
                </a:solidFill>
                <a:latin typeface="Helvetica Neue Thin" panose="020B0403020202020204" pitchFamily="34" charset="0"/>
                <a:ea typeface="Helvetica Neue Thin" panose="020B0403020202020204" pitchFamily="34" charset="0"/>
              </a:endParaRPr>
            </a:p>
            <a:p>
              <a:pPr algn="ctr">
                <a:spcAft>
                  <a:spcPts val="600"/>
                </a:spcAft>
              </a:pPr>
              <a:endParaRPr lang="en-GB" sz="200" dirty="0">
                <a:solidFill>
                  <a:srgbClr val="D90B34"/>
                </a:solidFill>
                <a:latin typeface="Helvetica Neue Thin" panose="020B0403020202020204" pitchFamily="34" charset="0"/>
                <a:ea typeface="Helvetica Neue Thin" panose="020B0403020202020204" pitchFamily="34" charset="0"/>
              </a:endParaRPr>
            </a:p>
            <a:p>
              <a:pPr algn="ctr">
                <a:spcAft>
                  <a:spcPts val="600"/>
                </a:spcAft>
              </a:pPr>
              <a:r>
                <a:rPr lang="en-GB" sz="1200" b="1" dirty="0">
                  <a:solidFill>
                    <a:srgbClr val="D90B34"/>
                  </a:solidFill>
                  <a:latin typeface="Helvetica Neue Thin" panose="020B0403020202020204" pitchFamily="34" charset="0"/>
                </a:rPr>
                <a:t>2023</a:t>
              </a:r>
            </a:p>
          </p:txBody>
        </p:sp>
      </p:grpSp>
      <p:grpSp>
        <p:nvGrpSpPr>
          <p:cNvPr id="25" name="Group 24">
            <a:extLst>
              <a:ext uri="{FF2B5EF4-FFF2-40B4-BE49-F238E27FC236}">
                <a16:creationId xmlns:a16="http://schemas.microsoft.com/office/drawing/2014/main" id="{C97F783A-75DC-7E01-CC72-1450BA01BFEF}"/>
              </a:ext>
            </a:extLst>
          </p:cNvPr>
          <p:cNvGrpSpPr/>
          <p:nvPr/>
        </p:nvGrpSpPr>
        <p:grpSpPr>
          <a:xfrm>
            <a:off x="9762584" y="3351680"/>
            <a:ext cx="2213854" cy="2554785"/>
            <a:chOff x="9528895" y="3351680"/>
            <a:chExt cx="2213854" cy="2554785"/>
          </a:xfrm>
        </p:grpSpPr>
        <p:sp>
          <p:nvSpPr>
            <p:cNvPr id="18" name="Rectangle 17">
              <a:extLst>
                <a:ext uri="{FF2B5EF4-FFF2-40B4-BE49-F238E27FC236}">
                  <a16:creationId xmlns:a16="http://schemas.microsoft.com/office/drawing/2014/main" id="{DD93FBD1-5DF7-6635-1CEC-786F8DF26DBB}"/>
                </a:ext>
              </a:extLst>
            </p:cNvPr>
            <p:cNvSpPr/>
            <p:nvPr/>
          </p:nvSpPr>
          <p:spPr>
            <a:xfrm>
              <a:off x="9528895" y="4059806"/>
              <a:ext cx="2213854" cy="1846659"/>
            </a:xfrm>
            <a:prstGeom prst="rect">
              <a:avLst/>
            </a:prstGeom>
            <a:noFill/>
          </p:spPr>
          <p:txBody>
            <a:bodyPr wrap="square" rtlCol="0" anchor="b">
              <a:spAutoFit/>
            </a:bodyPr>
            <a:lstStyle/>
            <a:p>
              <a:pPr algn="ctr">
                <a:spcAft>
                  <a:spcPts val="600"/>
                </a:spcAft>
              </a:pPr>
              <a:endParaRPr lang="en-GB" sz="200" dirty="0">
                <a:solidFill>
                  <a:schemeClr val="tx2"/>
                </a:solidFill>
                <a:latin typeface="Helvetica Neue Thin" panose="020B0403020202020204" pitchFamily="34" charset="0"/>
                <a:ea typeface="Helvetica Neue Thin" panose="020B0403020202020204" pitchFamily="34" charset="0"/>
              </a:endParaRPr>
            </a:p>
            <a:p>
              <a:pPr algn="ctr">
                <a:spcAft>
                  <a:spcPts val="600"/>
                </a:spcAft>
              </a:pPr>
              <a:r>
                <a:rPr lang="en-GB" sz="1200" b="1" dirty="0">
                  <a:solidFill>
                    <a:schemeClr val="accent3"/>
                  </a:solidFill>
                  <a:latin typeface="Helvetica Neue Thin" panose="020B0403020202020204" pitchFamily="34" charset="0"/>
                </a:rPr>
                <a:t>2024+</a:t>
              </a:r>
            </a:p>
            <a:p>
              <a:pPr algn="ctr">
                <a:spcAft>
                  <a:spcPts val="600"/>
                </a:spcAft>
              </a:pPr>
              <a:r>
                <a:rPr lang="en-GB" sz="1000" dirty="0">
                  <a:solidFill>
                    <a:schemeClr val="tx2"/>
                  </a:solidFill>
                  <a:latin typeface="Helvetica Neue Thin" panose="020B0403020202020204" pitchFamily="34" charset="0"/>
                </a:rPr>
                <a:t>ESG tool stack review</a:t>
              </a:r>
            </a:p>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Continued progress on diversity &amp; inclusion</a:t>
              </a:r>
            </a:p>
            <a:p>
              <a:pPr algn="ctr">
                <a:spcAft>
                  <a:spcPts val="600"/>
                </a:spcAft>
              </a:pPr>
              <a:r>
                <a:rPr lang="en-GB" sz="1000" dirty="0">
                  <a:solidFill>
                    <a:schemeClr val="tx2"/>
                  </a:solidFill>
                  <a:latin typeface="Helvetica Neue Thin" panose="020B0403020202020204" pitchFamily="34" charset="0"/>
                  <a:ea typeface="Helvetica Neue Thin" panose="020B0403020202020204" pitchFamily="34" charset="0"/>
                </a:rPr>
                <a:t>Consideration of “green” investment vehicles under SFDR</a:t>
              </a:r>
            </a:p>
            <a:p>
              <a:pPr algn="ctr">
                <a:spcAft>
                  <a:spcPts val="600"/>
                </a:spcAft>
              </a:pPr>
              <a:endParaRPr lang="en-GB" sz="1000" dirty="0">
                <a:solidFill>
                  <a:schemeClr val="tx2"/>
                </a:solidFill>
                <a:latin typeface="Helvetica Neue Thin" panose="020B0403020202020204" pitchFamily="34" charset="0"/>
              </a:endParaRPr>
            </a:p>
            <a:p>
              <a:pPr algn="ctr">
                <a:spcAft>
                  <a:spcPts val="600"/>
                </a:spcAft>
              </a:pPr>
              <a:endParaRPr lang="en-GB" sz="1000" dirty="0">
                <a:solidFill>
                  <a:schemeClr val="tx2"/>
                </a:solidFill>
                <a:latin typeface="Helvetica Neue Thin" panose="020B0403020202020204" pitchFamily="34" charset="0"/>
              </a:endParaRPr>
            </a:p>
          </p:txBody>
        </p:sp>
        <p:grpSp>
          <p:nvGrpSpPr>
            <p:cNvPr id="20" name="Group 19">
              <a:extLst>
                <a:ext uri="{FF2B5EF4-FFF2-40B4-BE49-F238E27FC236}">
                  <a16:creationId xmlns:a16="http://schemas.microsoft.com/office/drawing/2014/main" id="{CD22F359-8727-38F5-E955-3D934EA379E7}"/>
                </a:ext>
              </a:extLst>
            </p:cNvPr>
            <p:cNvGrpSpPr/>
            <p:nvPr/>
          </p:nvGrpSpPr>
          <p:grpSpPr>
            <a:xfrm rot="10800000">
              <a:off x="10506046" y="3351680"/>
              <a:ext cx="446433" cy="739563"/>
              <a:chOff x="9078873" y="3035941"/>
              <a:chExt cx="446433" cy="739563"/>
            </a:xfrm>
          </p:grpSpPr>
          <p:grpSp>
            <p:nvGrpSpPr>
              <p:cNvPr id="21" name="Group 20">
                <a:extLst>
                  <a:ext uri="{FF2B5EF4-FFF2-40B4-BE49-F238E27FC236}">
                    <a16:creationId xmlns:a16="http://schemas.microsoft.com/office/drawing/2014/main" id="{CD5561EC-D3CD-C113-6067-4A8364989C11}"/>
                  </a:ext>
                </a:extLst>
              </p:cNvPr>
              <p:cNvGrpSpPr/>
              <p:nvPr/>
            </p:nvGrpSpPr>
            <p:grpSpPr>
              <a:xfrm>
                <a:off x="9078873" y="3329071"/>
                <a:ext cx="446433" cy="446433"/>
                <a:chOff x="11053085" y="3616875"/>
                <a:chExt cx="446433" cy="446433"/>
              </a:xfrm>
            </p:grpSpPr>
            <p:sp>
              <p:nvSpPr>
                <p:cNvPr id="23" name="Oval 22">
                  <a:extLst>
                    <a:ext uri="{FF2B5EF4-FFF2-40B4-BE49-F238E27FC236}">
                      <a16:creationId xmlns:a16="http://schemas.microsoft.com/office/drawing/2014/main" id="{B8892DC8-E0F5-3FF6-FBA7-BF2B9E77C040}"/>
                    </a:ext>
                  </a:extLst>
                </p:cNvPr>
                <p:cNvSpPr>
                  <a:spLocks noChangeAspect="1"/>
                </p:cNvSpPr>
                <p:nvPr/>
              </p:nvSpPr>
              <p:spPr>
                <a:xfrm>
                  <a:off x="11150301" y="3714093"/>
                  <a:ext cx="252000" cy="252000"/>
                </a:xfrm>
                <a:prstGeom prst="ellipse">
                  <a:avLst/>
                </a:prstGeom>
                <a:noFill/>
                <a:ln w="12700">
                  <a:solidFill>
                    <a:srgbClr val="FFAB38"/>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p>
              </p:txBody>
            </p:sp>
            <p:sp>
              <p:nvSpPr>
                <p:cNvPr id="24" name="Oval 23">
                  <a:extLst>
                    <a:ext uri="{FF2B5EF4-FFF2-40B4-BE49-F238E27FC236}">
                      <a16:creationId xmlns:a16="http://schemas.microsoft.com/office/drawing/2014/main" id="{DCF7D10B-591A-9C91-F4C7-B50DA5740328}"/>
                    </a:ext>
                  </a:extLst>
                </p:cNvPr>
                <p:cNvSpPr>
                  <a:spLocks noChangeAspect="1"/>
                </p:cNvSpPr>
                <p:nvPr/>
              </p:nvSpPr>
              <p:spPr>
                <a:xfrm>
                  <a:off x="11053085" y="3616875"/>
                  <a:ext cx="446433" cy="446433"/>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grpSp>
          <p:cxnSp>
            <p:nvCxnSpPr>
              <p:cNvPr id="22" name="Straight Connector 21">
                <a:extLst>
                  <a:ext uri="{FF2B5EF4-FFF2-40B4-BE49-F238E27FC236}">
                    <a16:creationId xmlns:a16="http://schemas.microsoft.com/office/drawing/2014/main" id="{285E6664-107C-33F7-15BB-3E054536B80D}"/>
                  </a:ext>
                </a:extLst>
              </p:cNvPr>
              <p:cNvCxnSpPr>
                <a:cxnSpLocks/>
              </p:cNvCxnSpPr>
              <p:nvPr/>
            </p:nvCxnSpPr>
            <p:spPr>
              <a:xfrm rot="10800000" flipH="1">
                <a:off x="9302089" y="3035941"/>
                <a:ext cx="1" cy="516190"/>
              </a:xfrm>
              <a:prstGeom prst="line">
                <a:avLst/>
              </a:prstGeom>
              <a:ln w="12700" cap="rnd">
                <a:solidFill>
                  <a:srgbClr val="FFAB38"/>
                </a:solidFill>
                <a:headEnd type="oval"/>
                <a:tailEnd type="oval"/>
              </a:ln>
            </p:spPr>
            <p:style>
              <a:lnRef idx="1">
                <a:schemeClr val="accent1"/>
              </a:lnRef>
              <a:fillRef idx="0">
                <a:schemeClr val="accent1"/>
              </a:fillRef>
              <a:effectRef idx="0">
                <a:schemeClr val="accent1"/>
              </a:effectRef>
              <a:fontRef idx="minor">
                <a:schemeClr val="tx1"/>
              </a:fontRef>
            </p:style>
          </p:cxnSp>
        </p:grpSp>
      </p:grpSp>
      <p:sp>
        <p:nvSpPr>
          <p:cNvPr id="3" name="Slide Number Placeholder 3">
            <a:extLst>
              <a:ext uri="{FF2B5EF4-FFF2-40B4-BE49-F238E27FC236}">
                <a16:creationId xmlns:a16="http://schemas.microsoft.com/office/drawing/2014/main" id="{DD7C8321-42AB-4DD2-6BCC-785D1CDD179C}"/>
              </a:ext>
            </a:extLst>
          </p:cNvPr>
          <p:cNvSpPr txBox="1">
            <a:spLocks/>
          </p:cNvSpPr>
          <p:nvPr/>
        </p:nvSpPr>
        <p:spPr>
          <a:xfrm>
            <a:off x="8932800" y="62747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Helvetica Neue Thin" panose="020B0403020202020204" pitchFamily="34" charset="0"/>
                <a:ea typeface="Helvetica Neue Thin" panose="020B0403020202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D93768-38EC-1B4D-A024-C98A3E6B1F0B}" type="slidenum">
              <a:rPr lang="en-US" smtClean="0">
                <a:solidFill>
                  <a:schemeClr val="bg2"/>
                </a:solidFill>
              </a:rPr>
              <a:pPr/>
              <a:t>16</a:t>
            </a:fld>
            <a:endParaRPr lang="en-US" dirty="0">
              <a:solidFill>
                <a:schemeClr val="bg2"/>
              </a:solidFill>
            </a:endParaRPr>
          </a:p>
        </p:txBody>
      </p:sp>
    </p:spTree>
    <p:extLst>
      <p:ext uri="{BB962C8B-B14F-4D97-AF65-F5344CB8AC3E}">
        <p14:creationId xmlns:p14="http://schemas.microsoft.com/office/powerpoint/2010/main" val="2018398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F3C03C-2877-B63E-C096-7FFD2FAD8846}"/>
              </a:ext>
            </a:extLst>
          </p:cNvPr>
          <p:cNvPicPr>
            <a:picLocks noChangeAspect="1"/>
          </p:cNvPicPr>
          <p:nvPr/>
        </p:nvPicPr>
        <p:blipFill rotWithShape="1">
          <a:blip r:embed="rId3"/>
          <a:srcRect r="1086"/>
          <a:stretch/>
        </p:blipFill>
        <p:spPr>
          <a:xfrm>
            <a:off x="-3805" y="0"/>
            <a:ext cx="12195805" cy="6935460"/>
          </a:xfrm>
          <a:prstGeom prst="rect">
            <a:avLst/>
          </a:prstGeom>
        </p:spPr>
      </p:pic>
      <p:sp>
        <p:nvSpPr>
          <p:cNvPr id="43" name="Rectangle 42">
            <a:extLst>
              <a:ext uri="{FF2B5EF4-FFF2-40B4-BE49-F238E27FC236}">
                <a16:creationId xmlns:a16="http://schemas.microsoft.com/office/drawing/2014/main" id="{B11A4BC8-E445-3142-A31E-172B7C90B8C4}"/>
              </a:ext>
            </a:extLst>
          </p:cNvPr>
          <p:cNvSpPr/>
          <p:nvPr/>
        </p:nvSpPr>
        <p:spPr>
          <a:xfrm>
            <a:off x="7443384" y="1602346"/>
            <a:ext cx="2132269" cy="1882311"/>
          </a:xfrm>
          <a:prstGeom prst="rect">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solidFill>
                <a:schemeClr val="bg1"/>
              </a:solidFill>
            </a:endParaRPr>
          </a:p>
        </p:txBody>
      </p:sp>
      <p:sp>
        <p:nvSpPr>
          <p:cNvPr id="44" name="Rectangle 43">
            <a:extLst>
              <a:ext uri="{FF2B5EF4-FFF2-40B4-BE49-F238E27FC236}">
                <a16:creationId xmlns:a16="http://schemas.microsoft.com/office/drawing/2014/main" id="{13540CB6-C780-C940-B2A9-CD2021DEE133}"/>
              </a:ext>
            </a:extLst>
          </p:cNvPr>
          <p:cNvSpPr/>
          <p:nvPr/>
        </p:nvSpPr>
        <p:spPr>
          <a:xfrm>
            <a:off x="5092672" y="1596901"/>
            <a:ext cx="2132269" cy="1882311"/>
          </a:xfrm>
          <a:prstGeom prst="rect">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solidFill>
                <a:schemeClr val="bg1"/>
              </a:solidFill>
            </a:endParaRPr>
          </a:p>
        </p:txBody>
      </p:sp>
      <p:sp>
        <p:nvSpPr>
          <p:cNvPr id="45" name="Rectangle 44">
            <a:extLst>
              <a:ext uri="{FF2B5EF4-FFF2-40B4-BE49-F238E27FC236}">
                <a16:creationId xmlns:a16="http://schemas.microsoft.com/office/drawing/2014/main" id="{AAA3700A-3FCD-6145-9869-B6AC8FFEA8FD}"/>
              </a:ext>
            </a:extLst>
          </p:cNvPr>
          <p:cNvSpPr/>
          <p:nvPr/>
        </p:nvSpPr>
        <p:spPr>
          <a:xfrm>
            <a:off x="9821313" y="1596904"/>
            <a:ext cx="2132269" cy="1882311"/>
          </a:xfrm>
          <a:prstGeom prst="rect">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solidFill>
                <a:schemeClr val="bg1"/>
              </a:solidFill>
            </a:endParaRPr>
          </a:p>
        </p:txBody>
      </p:sp>
      <p:sp>
        <p:nvSpPr>
          <p:cNvPr id="46" name="Rectangle 45">
            <a:extLst>
              <a:ext uri="{FF2B5EF4-FFF2-40B4-BE49-F238E27FC236}">
                <a16:creationId xmlns:a16="http://schemas.microsoft.com/office/drawing/2014/main" id="{D7690960-15F2-0041-96DD-92882AE2F039}"/>
              </a:ext>
            </a:extLst>
          </p:cNvPr>
          <p:cNvSpPr/>
          <p:nvPr/>
        </p:nvSpPr>
        <p:spPr>
          <a:xfrm>
            <a:off x="2746584" y="1596902"/>
            <a:ext cx="2132269" cy="1882311"/>
          </a:xfrm>
          <a:prstGeom prst="rect">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solidFill>
                <a:schemeClr val="bg1"/>
              </a:solidFill>
            </a:endParaRPr>
          </a:p>
        </p:txBody>
      </p:sp>
      <p:sp>
        <p:nvSpPr>
          <p:cNvPr id="47" name="Rectangle 46">
            <a:extLst>
              <a:ext uri="{FF2B5EF4-FFF2-40B4-BE49-F238E27FC236}">
                <a16:creationId xmlns:a16="http://schemas.microsoft.com/office/drawing/2014/main" id="{978422DF-6F3A-EC48-818D-31E471AF6BCB}"/>
              </a:ext>
            </a:extLst>
          </p:cNvPr>
          <p:cNvSpPr/>
          <p:nvPr/>
        </p:nvSpPr>
        <p:spPr>
          <a:xfrm>
            <a:off x="403644" y="1602346"/>
            <a:ext cx="2132269" cy="1882311"/>
          </a:xfrm>
          <a:prstGeom prst="rect">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solidFill>
                <a:schemeClr val="bg1"/>
              </a:solidFill>
            </a:endParaRPr>
          </a:p>
        </p:txBody>
      </p:sp>
      <p:sp>
        <p:nvSpPr>
          <p:cNvPr id="49" name="TextBox 48">
            <a:extLst>
              <a:ext uri="{FF2B5EF4-FFF2-40B4-BE49-F238E27FC236}">
                <a16:creationId xmlns:a16="http://schemas.microsoft.com/office/drawing/2014/main" id="{7ECF916D-5F9F-944E-AB3A-3BA901D2B9C0}"/>
              </a:ext>
            </a:extLst>
          </p:cNvPr>
          <p:cNvSpPr txBox="1"/>
          <p:nvPr/>
        </p:nvSpPr>
        <p:spPr>
          <a:xfrm>
            <a:off x="622802" y="1911389"/>
            <a:ext cx="1683034" cy="1190083"/>
          </a:xfrm>
          <a:prstGeom prst="rect">
            <a:avLst/>
          </a:prstGeom>
          <a:noFill/>
        </p:spPr>
        <p:txBody>
          <a:bodyPr wrap="square" rtlCol="0" anchor="ctr">
            <a:noAutofit/>
          </a:bodyPr>
          <a:lstStyle>
            <a:defPPr>
              <a:defRPr lang="en-US"/>
            </a:defPPr>
            <a:lvl1pPr algn="ctr">
              <a:defRPr sz="1600">
                <a:solidFill>
                  <a:schemeClr val="accent2"/>
                </a:solidFill>
                <a:latin typeface="Helvetica Neue Thin" panose="020B0403020202020204" pitchFamily="34" charset="0"/>
                <a:ea typeface="Helvetica Neue Thin" panose="020B0403020202020204" pitchFamily="34" charset="0"/>
                <a:cs typeface="Aharoni" panose="02010803020104030203" pitchFamily="2" charset="-79"/>
              </a:defRPr>
            </a:lvl1pPr>
          </a:lstStyle>
          <a:p>
            <a:r>
              <a:rPr lang="en-US" sz="2800" dirty="0">
                <a:solidFill>
                  <a:schemeClr val="bg1"/>
                </a:solidFill>
              </a:rPr>
              <a:t>82% </a:t>
            </a:r>
          </a:p>
          <a:p>
            <a:r>
              <a:rPr lang="en-US" sz="1050" dirty="0">
                <a:solidFill>
                  <a:schemeClr val="bg1"/>
                </a:solidFill>
              </a:rPr>
              <a:t>of portfolio companies had at least one independent Board member</a:t>
            </a:r>
          </a:p>
        </p:txBody>
      </p:sp>
      <p:sp>
        <p:nvSpPr>
          <p:cNvPr id="50" name="TextBox 49">
            <a:extLst>
              <a:ext uri="{FF2B5EF4-FFF2-40B4-BE49-F238E27FC236}">
                <a16:creationId xmlns:a16="http://schemas.microsoft.com/office/drawing/2014/main" id="{317DAD72-D80B-F949-9D46-D064483195AF}"/>
              </a:ext>
            </a:extLst>
          </p:cNvPr>
          <p:cNvSpPr txBox="1"/>
          <p:nvPr/>
        </p:nvSpPr>
        <p:spPr>
          <a:xfrm>
            <a:off x="7794417" y="1904812"/>
            <a:ext cx="1416317" cy="1190083"/>
          </a:xfrm>
          <a:prstGeom prst="rect">
            <a:avLst/>
          </a:prstGeom>
          <a:noFill/>
        </p:spPr>
        <p:txBody>
          <a:bodyPr wrap="square" rtlCol="0" anchor="ctr">
            <a:noAutofit/>
          </a:bodyPr>
          <a:lstStyle>
            <a:defPPr>
              <a:defRPr lang="en-US"/>
            </a:defPPr>
            <a:lvl1pPr algn="ctr">
              <a:defRPr sz="1600">
                <a:solidFill>
                  <a:schemeClr val="accent2"/>
                </a:solidFill>
                <a:latin typeface="Helvetica Neue Thin" panose="020B0403020202020204" pitchFamily="34" charset="0"/>
                <a:ea typeface="Helvetica Neue Thin" panose="020B0403020202020204" pitchFamily="34" charset="0"/>
                <a:cs typeface="Aharoni" panose="02010803020104030203" pitchFamily="2" charset="-79"/>
              </a:defRPr>
            </a:lvl1pPr>
          </a:lstStyle>
          <a:p>
            <a:r>
              <a:rPr lang="en-US" sz="2800" dirty="0">
                <a:solidFill>
                  <a:schemeClr val="bg1"/>
                </a:solidFill>
              </a:rPr>
              <a:t>53%</a:t>
            </a:r>
          </a:p>
          <a:p>
            <a:r>
              <a:rPr lang="en-GB" sz="1050" dirty="0">
                <a:solidFill>
                  <a:schemeClr val="bg1"/>
                </a:solidFill>
              </a:rPr>
              <a:t>of portfolio companies had a formal environmental policy</a:t>
            </a:r>
          </a:p>
        </p:txBody>
      </p:sp>
      <p:sp>
        <p:nvSpPr>
          <p:cNvPr id="54" name="TextBox 53">
            <a:extLst>
              <a:ext uri="{FF2B5EF4-FFF2-40B4-BE49-F238E27FC236}">
                <a16:creationId xmlns:a16="http://schemas.microsoft.com/office/drawing/2014/main" id="{2EF0F84C-41B5-5540-B637-D5B786DCF81C}"/>
              </a:ext>
            </a:extLst>
          </p:cNvPr>
          <p:cNvSpPr txBox="1"/>
          <p:nvPr/>
        </p:nvSpPr>
        <p:spPr>
          <a:xfrm>
            <a:off x="10069461" y="1911817"/>
            <a:ext cx="1629631" cy="1190083"/>
          </a:xfrm>
          <a:prstGeom prst="rect">
            <a:avLst/>
          </a:prstGeom>
          <a:noFill/>
        </p:spPr>
        <p:txBody>
          <a:bodyPr wrap="square" rtlCol="0" anchor="ctr">
            <a:noAutofit/>
          </a:bodyPr>
          <a:lstStyle>
            <a:defPPr>
              <a:defRPr lang="en-US"/>
            </a:defPPr>
            <a:lvl1pPr algn="ctr">
              <a:defRPr sz="1600">
                <a:solidFill>
                  <a:schemeClr val="accent2"/>
                </a:solidFill>
                <a:latin typeface="Helvetica Neue Thin" panose="020B0403020202020204" pitchFamily="34" charset="0"/>
                <a:ea typeface="Helvetica Neue Thin" panose="020B0403020202020204" pitchFamily="34" charset="0"/>
                <a:cs typeface="Aharoni" panose="02010803020104030203" pitchFamily="2" charset="-79"/>
              </a:defRPr>
            </a:lvl1pPr>
          </a:lstStyle>
          <a:p>
            <a:r>
              <a:rPr lang="en-US" sz="2800" dirty="0">
                <a:solidFill>
                  <a:schemeClr val="bg1"/>
                </a:solidFill>
              </a:rPr>
              <a:t>59%</a:t>
            </a:r>
          </a:p>
          <a:p>
            <a:r>
              <a:rPr lang="en-GB" sz="1050" dirty="0">
                <a:solidFill>
                  <a:schemeClr val="bg1"/>
                </a:solidFill>
              </a:rPr>
              <a:t>of portfolio companies had at least one female Board member</a:t>
            </a:r>
            <a:endParaRPr lang="en-US" sz="1050" dirty="0">
              <a:solidFill>
                <a:schemeClr val="bg1"/>
              </a:solidFill>
            </a:endParaRPr>
          </a:p>
        </p:txBody>
      </p:sp>
      <p:sp>
        <p:nvSpPr>
          <p:cNvPr id="23" name="Title 1">
            <a:extLst>
              <a:ext uri="{FF2B5EF4-FFF2-40B4-BE49-F238E27FC236}">
                <a16:creationId xmlns:a16="http://schemas.microsoft.com/office/drawing/2014/main" id="{4ADA29B7-6EAC-534F-9D54-4E6B031DE258}"/>
              </a:ext>
            </a:extLst>
          </p:cNvPr>
          <p:cNvSpPr>
            <a:spLocks noGrp="1"/>
          </p:cNvSpPr>
          <p:nvPr>
            <p:ph type="title"/>
          </p:nvPr>
        </p:nvSpPr>
        <p:spPr>
          <a:xfrm>
            <a:off x="458850" y="252491"/>
            <a:ext cx="10969978" cy="936161"/>
          </a:xfrm>
        </p:spPr>
        <p:txBody>
          <a:bodyPr>
            <a:noAutofit/>
          </a:bodyPr>
          <a:lstStyle/>
          <a:p>
            <a:pPr>
              <a:tabLst>
                <a:tab pos="574675" algn="l"/>
              </a:tabLst>
            </a:pPr>
            <a:r>
              <a:rPr lang="en-US" sz="2700" dirty="0">
                <a:solidFill>
                  <a:schemeClr val="bg1"/>
                </a:solidFill>
              </a:rPr>
              <a:t>TempoCap’s portfolio companies in 2022 </a:t>
            </a:r>
          </a:p>
        </p:txBody>
      </p:sp>
      <p:sp>
        <p:nvSpPr>
          <p:cNvPr id="26" name="TextBox 25">
            <a:extLst>
              <a:ext uri="{FF2B5EF4-FFF2-40B4-BE49-F238E27FC236}">
                <a16:creationId xmlns:a16="http://schemas.microsoft.com/office/drawing/2014/main" id="{42D29B02-4ED7-FA4A-9913-A8ACD4FF6C16}"/>
              </a:ext>
            </a:extLst>
          </p:cNvPr>
          <p:cNvSpPr txBox="1"/>
          <p:nvPr/>
        </p:nvSpPr>
        <p:spPr>
          <a:xfrm>
            <a:off x="5408168" y="1911817"/>
            <a:ext cx="1505901" cy="1190083"/>
          </a:xfrm>
          <a:prstGeom prst="rect">
            <a:avLst/>
          </a:prstGeom>
          <a:noFill/>
        </p:spPr>
        <p:txBody>
          <a:bodyPr wrap="square" rtlCol="0" anchor="ctr">
            <a:noAutofit/>
          </a:bodyPr>
          <a:lstStyle>
            <a:defPPr>
              <a:defRPr lang="en-US"/>
            </a:defPPr>
            <a:lvl1pPr algn="ctr">
              <a:defRPr sz="1600">
                <a:solidFill>
                  <a:schemeClr val="accent2"/>
                </a:solidFill>
                <a:latin typeface="Helvetica Neue Thin" panose="020B0403020202020204" pitchFamily="34" charset="0"/>
                <a:ea typeface="Helvetica Neue Thin" panose="020B0403020202020204" pitchFamily="34" charset="0"/>
                <a:cs typeface="Aharoni" panose="02010803020104030203" pitchFamily="2" charset="-79"/>
              </a:defRPr>
            </a:lvl1pPr>
          </a:lstStyle>
          <a:p>
            <a:r>
              <a:rPr lang="en-US" sz="2800" dirty="0">
                <a:solidFill>
                  <a:schemeClr val="bg1"/>
                </a:solidFill>
              </a:rPr>
              <a:t>94% </a:t>
            </a:r>
          </a:p>
          <a:p>
            <a:r>
              <a:rPr lang="en-US" sz="1050" dirty="0">
                <a:solidFill>
                  <a:schemeClr val="bg1"/>
                </a:solidFill>
              </a:rPr>
              <a:t>of portfolio companies offer employees a share of profits or equity</a:t>
            </a:r>
          </a:p>
        </p:txBody>
      </p:sp>
      <p:sp>
        <p:nvSpPr>
          <p:cNvPr id="20" name="Parallelogram 19">
            <a:extLst>
              <a:ext uri="{FF2B5EF4-FFF2-40B4-BE49-F238E27FC236}">
                <a16:creationId xmlns:a16="http://schemas.microsoft.com/office/drawing/2014/main" id="{427C85D0-DE03-464E-8463-9649CA94414A}"/>
              </a:ext>
            </a:extLst>
          </p:cNvPr>
          <p:cNvSpPr/>
          <p:nvPr/>
        </p:nvSpPr>
        <p:spPr>
          <a:xfrm flipH="1">
            <a:off x="9737432" y="75297"/>
            <a:ext cx="2772000" cy="234000"/>
          </a:xfrm>
          <a:prstGeom prst="parallelogram">
            <a:avLst>
              <a:gd name="adj" fmla="val 109923"/>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0" bIns="0" rtlCol="0" anchor="t"/>
          <a:lstStyle/>
          <a:p>
            <a:r>
              <a:rPr lang="en-US" sz="1100" dirty="0">
                <a:solidFill>
                  <a:schemeClr val="lt1">
                    <a:alpha val="60000"/>
                  </a:schemeClr>
                </a:solidFill>
                <a:latin typeface="Helvetica Neue" panose="02000503000000020004" pitchFamily="2" charset="0"/>
                <a:ea typeface="Helvetica Neue" panose="02000503000000020004" pitchFamily="2" charset="0"/>
                <a:cs typeface="Helvetica Neue" panose="02000503000000020004" pitchFamily="2" charset="0"/>
              </a:rPr>
              <a:t>ESG ASSESSMENT</a:t>
            </a:r>
          </a:p>
        </p:txBody>
      </p:sp>
      <p:sp>
        <p:nvSpPr>
          <p:cNvPr id="21" name="TextBox 20">
            <a:extLst>
              <a:ext uri="{FF2B5EF4-FFF2-40B4-BE49-F238E27FC236}">
                <a16:creationId xmlns:a16="http://schemas.microsoft.com/office/drawing/2014/main" id="{0EE2A878-790C-9648-88F0-96A0D35C0323}"/>
              </a:ext>
            </a:extLst>
          </p:cNvPr>
          <p:cNvSpPr txBox="1"/>
          <p:nvPr/>
        </p:nvSpPr>
        <p:spPr>
          <a:xfrm>
            <a:off x="2973982" y="1904812"/>
            <a:ext cx="1637570" cy="1190083"/>
          </a:xfrm>
          <a:prstGeom prst="rect">
            <a:avLst/>
          </a:prstGeom>
          <a:noFill/>
        </p:spPr>
        <p:txBody>
          <a:bodyPr wrap="square" rtlCol="0" anchor="ctr">
            <a:noAutofit/>
          </a:bodyPr>
          <a:lstStyle>
            <a:defPPr>
              <a:defRPr lang="en-US"/>
            </a:defPPr>
            <a:lvl1pPr algn="ctr">
              <a:defRPr sz="1600">
                <a:solidFill>
                  <a:schemeClr val="accent2"/>
                </a:solidFill>
                <a:latin typeface="Helvetica Neue Thin" panose="020B0403020202020204" pitchFamily="34" charset="0"/>
                <a:ea typeface="Helvetica Neue Thin" panose="020B0403020202020204" pitchFamily="34" charset="0"/>
                <a:cs typeface="Aharoni" panose="02010803020104030203" pitchFamily="2" charset="-79"/>
              </a:defRPr>
            </a:lvl1pPr>
          </a:lstStyle>
          <a:p>
            <a:r>
              <a:rPr lang="en-US" sz="2800" dirty="0">
                <a:solidFill>
                  <a:schemeClr val="bg1"/>
                </a:solidFill>
              </a:rPr>
              <a:t>100%</a:t>
            </a:r>
          </a:p>
          <a:p>
            <a:r>
              <a:rPr lang="en-GB" sz="1050" dirty="0">
                <a:solidFill>
                  <a:schemeClr val="bg1"/>
                </a:solidFill>
              </a:rPr>
              <a:t>of portfolio companies have a defined security policy for their information system</a:t>
            </a:r>
            <a:endParaRPr lang="en-US" sz="1050" dirty="0">
              <a:solidFill>
                <a:schemeClr val="bg1"/>
              </a:solidFill>
            </a:endParaRPr>
          </a:p>
        </p:txBody>
      </p:sp>
      <p:grpSp>
        <p:nvGrpSpPr>
          <p:cNvPr id="25" name="Group 24">
            <a:extLst>
              <a:ext uri="{FF2B5EF4-FFF2-40B4-BE49-F238E27FC236}">
                <a16:creationId xmlns:a16="http://schemas.microsoft.com/office/drawing/2014/main" id="{16892A8D-BA3C-F4E3-1A34-B176FA11D406}"/>
              </a:ext>
            </a:extLst>
          </p:cNvPr>
          <p:cNvGrpSpPr/>
          <p:nvPr/>
        </p:nvGrpSpPr>
        <p:grpSpPr>
          <a:xfrm>
            <a:off x="2290439" y="1979828"/>
            <a:ext cx="168796" cy="1101081"/>
            <a:chOff x="3849047" y="1959134"/>
            <a:chExt cx="168796" cy="1101081"/>
          </a:xfrm>
        </p:grpSpPr>
        <p:cxnSp>
          <p:nvCxnSpPr>
            <p:cNvPr id="4" name="Straight Arrow Connector 3">
              <a:extLst>
                <a:ext uri="{FF2B5EF4-FFF2-40B4-BE49-F238E27FC236}">
                  <a16:creationId xmlns:a16="http://schemas.microsoft.com/office/drawing/2014/main" id="{0626E66A-DF8C-D520-293B-363624DBA7D1}"/>
                </a:ext>
              </a:extLst>
            </p:cNvPr>
            <p:cNvCxnSpPr>
              <a:cxnSpLocks/>
            </p:cNvCxnSpPr>
            <p:nvPr/>
          </p:nvCxnSpPr>
          <p:spPr>
            <a:xfrm flipV="1">
              <a:off x="3932465" y="1959134"/>
              <a:ext cx="0" cy="1101081"/>
            </a:xfrm>
            <a:prstGeom prst="straightConnector1">
              <a:avLst/>
            </a:prstGeom>
            <a:ln>
              <a:solidFill>
                <a:srgbClr val="D90B34"/>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le 26">
              <a:extLst>
                <a:ext uri="{FF2B5EF4-FFF2-40B4-BE49-F238E27FC236}">
                  <a16:creationId xmlns:a16="http://schemas.microsoft.com/office/drawing/2014/main" id="{D1D35FAC-A391-E927-5A92-0445202C12DC}"/>
                </a:ext>
              </a:extLst>
            </p:cNvPr>
            <p:cNvSpPr/>
            <p:nvPr/>
          </p:nvSpPr>
          <p:spPr>
            <a:xfrm rot="5400000">
              <a:off x="3570668" y="2425277"/>
              <a:ext cx="725553" cy="168796"/>
            </a:xfrm>
            <a:prstGeom prst="roundRect">
              <a:avLst>
                <a:gd name="adj" fmla="val 50000"/>
              </a:avLst>
            </a:prstGeom>
            <a:solidFill>
              <a:srgbClr val="D90B34"/>
            </a:solidFill>
            <a:ln>
              <a:solidFill>
                <a:srgbClr val="D90B34"/>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sz="800" dirty="0">
                  <a:solidFill>
                    <a:schemeClr val="bg1"/>
                  </a:solidFill>
                  <a:latin typeface="Helvetica Neue Thin" panose="020B0403020202020204" pitchFamily="34" charset="0"/>
                  <a:ea typeface="Helvetica Neue Thin" panose="020B0403020202020204" pitchFamily="34" charset="0"/>
                </a:rPr>
                <a:t>+17% YoY</a:t>
              </a:r>
            </a:p>
          </p:txBody>
        </p:sp>
      </p:grpSp>
      <p:grpSp>
        <p:nvGrpSpPr>
          <p:cNvPr id="29" name="Group 28">
            <a:extLst>
              <a:ext uri="{FF2B5EF4-FFF2-40B4-BE49-F238E27FC236}">
                <a16:creationId xmlns:a16="http://schemas.microsoft.com/office/drawing/2014/main" id="{06CACD68-F763-1B7C-2E35-A7DDF29B62DA}"/>
              </a:ext>
            </a:extLst>
          </p:cNvPr>
          <p:cNvGrpSpPr/>
          <p:nvPr/>
        </p:nvGrpSpPr>
        <p:grpSpPr>
          <a:xfrm>
            <a:off x="6970549" y="1981554"/>
            <a:ext cx="168796" cy="1101081"/>
            <a:chOff x="3849047" y="4240252"/>
            <a:chExt cx="168796" cy="1101081"/>
          </a:xfrm>
        </p:grpSpPr>
        <p:cxnSp>
          <p:nvCxnSpPr>
            <p:cNvPr id="10" name="Straight Arrow Connector 9">
              <a:extLst>
                <a:ext uri="{FF2B5EF4-FFF2-40B4-BE49-F238E27FC236}">
                  <a16:creationId xmlns:a16="http://schemas.microsoft.com/office/drawing/2014/main" id="{7BF9237A-BD2B-2B09-5DCE-59FD243C6388}"/>
                </a:ext>
              </a:extLst>
            </p:cNvPr>
            <p:cNvCxnSpPr>
              <a:cxnSpLocks/>
            </p:cNvCxnSpPr>
            <p:nvPr/>
          </p:nvCxnSpPr>
          <p:spPr>
            <a:xfrm flipV="1">
              <a:off x="3932465" y="4240252"/>
              <a:ext cx="0" cy="1101081"/>
            </a:xfrm>
            <a:prstGeom prst="straightConnector1">
              <a:avLst/>
            </a:prstGeom>
            <a:ln>
              <a:solidFill>
                <a:srgbClr val="D90B34"/>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26">
              <a:extLst>
                <a:ext uri="{FF2B5EF4-FFF2-40B4-BE49-F238E27FC236}">
                  <a16:creationId xmlns:a16="http://schemas.microsoft.com/office/drawing/2014/main" id="{550028EF-C47B-7079-747D-548BC160788A}"/>
                </a:ext>
              </a:extLst>
            </p:cNvPr>
            <p:cNvSpPr/>
            <p:nvPr/>
          </p:nvSpPr>
          <p:spPr>
            <a:xfrm rot="5400000">
              <a:off x="3570668" y="4706395"/>
              <a:ext cx="725553" cy="168796"/>
            </a:xfrm>
            <a:prstGeom prst="roundRect">
              <a:avLst>
                <a:gd name="adj" fmla="val 50000"/>
              </a:avLst>
            </a:prstGeom>
            <a:solidFill>
              <a:srgbClr val="D90B34"/>
            </a:solidFill>
            <a:ln>
              <a:solidFill>
                <a:srgbClr val="D90B34"/>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sz="800" dirty="0">
                  <a:solidFill>
                    <a:schemeClr val="bg1"/>
                  </a:solidFill>
                  <a:latin typeface="Helvetica Neue Thin" panose="020B0403020202020204" pitchFamily="34" charset="0"/>
                  <a:ea typeface="Helvetica Neue Thin" panose="020B0403020202020204" pitchFamily="34" charset="0"/>
                </a:rPr>
                <a:t>+6% YoY</a:t>
              </a:r>
            </a:p>
          </p:txBody>
        </p:sp>
      </p:grpSp>
      <p:grpSp>
        <p:nvGrpSpPr>
          <p:cNvPr id="30" name="Group 29">
            <a:extLst>
              <a:ext uri="{FF2B5EF4-FFF2-40B4-BE49-F238E27FC236}">
                <a16:creationId xmlns:a16="http://schemas.microsoft.com/office/drawing/2014/main" id="{E00DE1A7-05B5-E459-9C93-3CAACA463847}"/>
              </a:ext>
            </a:extLst>
          </p:cNvPr>
          <p:cNvGrpSpPr/>
          <p:nvPr/>
        </p:nvGrpSpPr>
        <p:grpSpPr>
          <a:xfrm>
            <a:off x="9322061" y="1981553"/>
            <a:ext cx="168796" cy="1101081"/>
            <a:chOff x="7464135" y="4240253"/>
            <a:chExt cx="168796" cy="1101081"/>
          </a:xfrm>
        </p:grpSpPr>
        <p:cxnSp>
          <p:nvCxnSpPr>
            <p:cNvPr id="12" name="Straight Arrow Connector 11">
              <a:extLst>
                <a:ext uri="{FF2B5EF4-FFF2-40B4-BE49-F238E27FC236}">
                  <a16:creationId xmlns:a16="http://schemas.microsoft.com/office/drawing/2014/main" id="{29A03333-4A23-3025-EDC7-80BB8C57B47A}"/>
                </a:ext>
              </a:extLst>
            </p:cNvPr>
            <p:cNvCxnSpPr>
              <a:cxnSpLocks/>
            </p:cNvCxnSpPr>
            <p:nvPr/>
          </p:nvCxnSpPr>
          <p:spPr>
            <a:xfrm flipV="1">
              <a:off x="7547553" y="4240253"/>
              <a:ext cx="0" cy="1101081"/>
            </a:xfrm>
            <a:prstGeom prst="straightConnector1">
              <a:avLst/>
            </a:prstGeom>
            <a:ln>
              <a:solidFill>
                <a:srgbClr val="D90B34"/>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26">
              <a:extLst>
                <a:ext uri="{FF2B5EF4-FFF2-40B4-BE49-F238E27FC236}">
                  <a16:creationId xmlns:a16="http://schemas.microsoft.com/office/drawing/2014/main" id="{19A23137-11F8-D12C-A12A-C63009AE85F3}"/>
                </a:ext>
              </a:extLst>
            </p:cNvPr>
            <p:cNvSpPr/>
            <p:nvPr/>
          </p:nvSpPr>
          <p:spPr>
            <a:xfrm rot="5400000">
              <a:off x="7185756" y="4706396"/>
              <a:ext cx="725553" cy="168796"/>
            </a:xfrm>
            <a:prstGeom prst="roundRect">
              <a:avLst>
                <a:gd name="adj" fmla="val 50000"/>
              </a:avLst>
            </a:prstGeom>
            <a:solidFill>
              <a:srgbClr val="D90B34"/>
            </a:solidFill>
            <a:ln>
              <a:solidFill>
                <a:srgbClr val="D90B34"/>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sz="800" dirty="0">
                  <a:solidFill>
                    <a:schemeClr val="bg1"/>
                  </a:solidFill>
                  <a:latin typeface="Helvetica Neue Thin" panose="020B0403020202020204" pitchFamily="34" charset="0"/>
                  <a:ea typeface="Helvetica Neue Thin" panose="020B0403020202020204" pitchFamily="34" charset="0"/>
                </a:rPr>
                <a:t>+29% YoY</a:t>
              </a:r>
            </a:p>
          </p:txBody>
        </p:sp>
      </p:grpSp>
      <p:grpSp>
        <p:nvGrpSpPr>
          <p:cNvPr id="27" name="Group 26">
            <a:extLst>
              <a:ext uri="{FF2B5EF4-FFF2-40B4-BE49-F238E27FC236}">
                <a16:creationId xmlns:a16="http://schemas.microsoft.com/office/drawing/2014/main" id="{0200F5CA-C794-7A07-151A-007C0E70144D}"/>
              </a:ext>
            </a:extLst>
          </p:cNvPr>
          <p:cNvGrpSpPr/>
          <p:nvPr/>
        </p:nvGrpSpPr>
        <p:grpSpPr>
          <a:xfrm>
            <a:off x="4637355" y="1961571"/>
            <a:ext cx="168796" cy="1101081"/>
            <a:chOff x="7467268" y="1923770"/>
            <a:chExt cx="168796" cy="1101081"/>
          </a:xfrm>
        </p:grpSpPr>
        <p:cxnSp>
          <p:nvCxnSpPr>
            <p:cNvPr id="15" name="Straight Arrow Connector 14">
              <a:extLst>
                <a:ext uri="{FF2B5EF4-FFF2-40B4-BE49-F238E27FC236}">
                  <a16:creationId xmlns:a16="http://schemas.microsoft.com/office/drawing/2014/main" id="{8C31CB29-1BAE-4E6D-10A6-9FAA77FC4FAD}"/>
                </a:ext>
              </a:extLst>
            </p:cNvPr>
            <p:cNvCxnSpPr>
              <a:cxnSpLocks/>
            </p:cNvCxnSpPr>
            <p:nvPr/>
          </p:nvCxnSpPr>
          <p:spPr>
            <a:xfrm flipV="1">
              <a:off x="7550686" y="1923770"/>
              <a:ext cx="0" cy="1101081"/>
            </a:xfrm>
            <a:prstGeom prst="straightConnector1">
              <a:avLst/>
            </a:prstGeom>
            <a:ln>
              <a:solidFill>
                <a:srgbClr val="D90B34"/>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26">
              <a:extLst>
                <a:ext uri="{FF2B5EF4-FFF2-40B4-BE49-F238E27FC236}">
                  <a16:creationId xmlns:a16="http://schemas.microsoft.com/office/drawing/2014/main" id="{DEABEE5B-D62D-FE18-067B-7D46D52DCF99}"/>
                </a:ext>
              </a:extLst>
            </p:cNvPr>
            <p:cNvSpPr/>
            <p:nvPr/>
          </p:nvSpPr>
          <p:spPr>
            <a:xfrm rot="5400000">
              <a:off x="7188889" y="2389913"/>
              <a:ext cx="725553" cy="168796"/>
            </a:xfrm>
            <a:prstGeom prst="roundRect">
              <a:avLst>
                <a:gd name="adj" fmla="val 50000"/>
              </a:avLst>
            </a:prstGeom>
            <a:solidFill>
              <a:srgbClr val="D90B34"/>
            </a:solidFill>
            <a:ln>
              <a:solidFill>
                <a:srgbClr val="D90B34"/>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sz="800" dirty="0">
                  <a:solidFill>
                    <a:schemeClr val="bg1"/>
                  </a:solidFill>
                  <a:latin typeface="Helvetica Neue Thin" panose="020B0403020202020204" pitchFamily="34" charset="0"/>
                  <a:ea typeface="Helvetica Neue Thin" panose="020B0403020202020204" pitchFamily="34" charset="0"/>
                </a:rPr>
                <a:t>+/-0% YoY</a:t>
              </a:r>
            </a:p>
          </p:txBody>
        </p:sp>
      </p:grpSp>
      <p:grpSp>
        <p:nvGrpSpPr>
          <p:cNvPr id="31" name="Group 30">
            <a:extLst>
              <a:ext uri="{FF2B5EF4-FFF2-40B4-BE49-F238E27FC236}">
                <a16:creationId xmlns:a16="http://schemas.microsoft.com/office/drawing/2014/main" id="{7580830F-F27E-85A1-9F54-28CBECF33A4C}"/>
              </a:ext>
            </a:extLst>
          </p:cNvPr>
          <p:cNvGrpSpPr/>
          <p:nvPr/>
        </p:nvGrpSpPr>
        <p:grpSpPr>
          <a:xfrm>
            <a:off x="11687253" y="1961844"/>
            <a:ext cx="168796" cy="1101081"/>
            <a:chOff x="11146227" y="4323028"/>
            <a:chExt cx="168796" cy="1101081"/>
          </a:xfrm>
        </p:grpSpPr>
        <p:cxnSp>
          <p:nvCxnSpPr>
            <p:cNvPr id="19" name="Straight Arrow Connector 18">
              <a:extLst>
                <a:ext uri="{FF2B5EF4-FFF2-40B4-BE49-F238E27FC236}">
                  <a16:creationId xmlns:a16="http://schemas.microsoft.com/office/drawing/2014/main" id="{F619ABB7-AB1E-5573-32D6-5971E7D88B24}"/>
                </a:ext>
              </a:extLst>
            </p:cNvPr>
            <p:cNvCxnSpPr>
              <a:cxnSpLocks/>
            </p:cNvCxnSpPr>
            <p:nvPr/>
          </p:nvCxnSpPr>
          <p:spPr>
            <a:xfrm flipV="1">
              <a:off x="11229645" y="4323028"/>
              <a:ext cx="0" cy="1101081"/>
            </a:xfrm>
            <a:prstGeom prst="straightConnector1">
              <a:avLst/>
            </a:prstGeom>
            <a:ln>
              <a:solidFill>
                <a:srgbClr val="D90B34"/>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6">
              <a:extLst>
                <a:ext uri="{FF2B5EF4-FFF2-40B4-BE49-F238E27FC236}">
                  <a16:creationId xmlns:a16="http://schemas.microsoft.com/office/drawing/2014/main" id="{128A0461-1C3C-7E69-58E4-5E981FD63A88}"/>
                </a:ext>
              </a:extLst>
            </p:cNvPr>
            <p:cNvSpPr/>
            <p:nvPr/>
          </p:nvSpPr>
          <p:spPr>
            <a:xfrm rot="5400000">
              <a:off x="10867848" y="4789171"/>
              <a:ext cx="725553" cy="168796"/>
            </a:xfrm>
            <a:prstGeom prst="roundRect">
              <a:avLst>
                <a:gd name="adj" fmla="val 50000"/>
              </a:avLst>
            </a:prstGeom>
            <a:solidFill>
              <a:srgbClr val="D90B34"/>
            </a:solidFill>
            <a:ln>
              <a:solidFill>
                <a:srgbClr val="D90B34"/>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sz="800" dirty="0">
                  <a:solidFill>
                    <a:schemeClr val="bg1"/>
                  </a:solidFill>
                  <a:latin typeface="Helvetica Neue Thin" panose="020B0403020202020204" pitchFamily="34" charset="0"/>
                  <a:ea typeface="Helvetica Neue Thin" panose="020B0403020202020204" pitchFamily="34" charset="0"/>
                </a:rPr>
                <a:t>+/-0% YoY</a:t>
              </a:r>
            </a:p>
          </p:txBody>
        </p:sp>
      </p:grpSp>
      <p:sp>
        <p:nvSpPr>
          <p:cNvPr id="2" name="Rectangle 1">
            <a:extLst>
              <a:ext uri="{FF2B5EF4-FFF2-40B4-BE49-F238E27FC236}">
                <a16:creationId xmlns:a16="http://schemas.microsoft.com/office/drawing/2014/main" id="{FE7CF553-DDF5-77E3-61BC-738845474656}"/>
              </a:ext>
            </a:extLst>
          </p:cNvPr>
          <p:cNvSpPr/>
          <p:nvPr/>
        </p:nvSpPr>
        <p:spPr>
          <a:xfrm>
            <a:off x="7440214" y="3778242"/>
            <a:ext cx="2132269" cy="1882311"/>
          </a:xfrm>
          <a:prstGeom prst="rect">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solidFill>
                <a:schemeClr val="bg1"/>
              </a:solidFill>
            </a:endParaRPr>
          </a:p>
        </p:txBody>
      </p:sp>
      <p:sp>
        <p:nvSpPr>
          <p:cNvPr id="3" name="Rectangle 2">
            <a:extLst>
              <a:ext uri="{FF2B5EF4-FFF2-40B4-BE49-F238E27FC236}">
                <a16:creationId xmlns:a16="http://schemas.microsoft.com/office/drawing/2014/main" id="{DC87BEC1-D9EE-788F-B487-3F72A811F131}"/>
              </a:ext>
            </a:extLst>
          </p:cNvPr>
          <p:cNvSpPr/>
          <p:nvPr/>
        </p:nvSpPr>
        <p:spPr>
          <a:xfrm>
            <a:off x="5089502" y="3772797"/>
            <a:ext cx="2132269" cy="1882311"/>
          </a:xfrm>
          <a:prstGeom prst="rect">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0C6FAB5E-5EAF-57EE-CB46-498B8D29BA9B}"/>
              </a:ext>
            </a:extLst>
          </p:cNvPr>
          <p:cNvSpPr/>
          <p:nvPr/>
        </p:nvSpPr>
        <p:spPr>
          <a:xfrm>
            <a:off x="9818143" y="3772800"/>
            <a:ext cx="2132269" cy="1882311"/>
          </a:xfrm>
          <a:prstGeom prst="rect">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569DE4C7-B143-DDA3-0FCA-2B5B15637FEE}"/>
              </a:ext>
            </a:extLst>
          </p:cNvPr>
          <p:cNvSpPr/>
          <p:nvPr/>
        </p:nvSpPr>
        <p:spPr>
          <a:xfrm>
            <a:off x="2743414" y="3772798"/>
            <a:ext cx="2132269" cy="1882311"/>
          </a:xfrm>
          <a:prstGeom prst="rect">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B2EFE00-77DD-80AE-500F-935D02C2C66D}"/>
              </a:ext>
            </a:extLst>
          </p:cNvPr>
          <p:cNvSpPr/>
          <p:nvPr/>
        </p:nvSpPr>
        <p:spPr>
          <a:xfrm>
            <a:off x="400474" y="3778242"/>
            <a:ext cx="2132269" cy="1882311"/>
          </a:xfrm>
          <a:prstGeom prst="rect">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solidFill>
                <a:schemeClr val="bg1"/>
              </a:solidFill>
            </a:endParaRPr>
          </a:p>
        </p:txBody>
      </p:sp>
      <p:sp>
        <p:nvSpPr>
          <p:cNvPr id="24" name="TextBox 23">
            <a:extLst>
              <a:ext uri="{FF2B5EF4-FFF2-40B4-BE49-F238E27FC236}">
                <a16:creationId xmlns:a16="http://schemas.microsoft.com/office/drawing/2014/main" id="{FDFB7A65-10BD-4C60-777B-64E0E97908B1}"/>
              </a:ext>
            </a:extLst>
          </p:cNvPr>
          <p:cNvSpPr txBox="1"/>
          <p:nvPr/>
        </p:nvSpPr>
        <p:spPr>
          <a:xfrm>
            <a:off x="710497" y="4065720"/>
            <a:ext cx="1501705" cy="1190083"/>
          </a:xfrm>
          <a:prstGeom prst="rect">
            <a:avLst/>
          </a:prstGeom>
          <a:noFill/>
        </p:spPr>
        <p:txBody>
          <a:bodyPr wrap="square" rtlCol="0" anchor="ctr">
            <a:noAutofit/>
          </a:bodyPr>
          <a:lstStyle>
            <a:defPPr>
              <a:defRPr lang="en-US"/>
            </a:defPPr>
            <a:lvl1pPr algn="ctr">
              <a:defRPr sz="1600">
                <a:solidFill>
                  <a:schemeClr val="accent2"/>
                </a:solidFill>
                <a:latin typeface="Helvetica Neue Thin" panose="020B0403020202020204" pitchFamily="34" charset="0"/>
                <a:ea typeface="Helvetica Neue Thin" panose="020B0403020202020204" pitchFamily="34" charset="0"/>
                <a:cs typeface="Aharoni" panose="02010803020104030203" pitchFamily="2" charset="-79"/>
              </a:defRPr>
            </a:lvl1pPr>
          </a:lstStyle>
          <a:p>
            <a:r>
              <a:rPr lang="en-US" sz="2800" dirty="0">
                <a:solidFill>
                  <a:schemeClr val="bg1"/>
                </a:solidFill>
              </a:rPr>
              <a:t>100%</a:t>
            </a:r>
          </a:p>
          <a:p>
            <a:r>
              <a:rPr lang="en-GB" sz="1050" dirty="0">
                <a:solidFill>
                  <a:schemeClr val="bg1"/>
                </a:solidFill>
              </a:rPr>
              <a:t>of portfolio companies contribute to at least one of the UN's SDGs</a:t>
            </a:r>
            <a:endParaRPr lang="en-US" sz="1050" dirty="0">
              <a:solidFill>
                <a:schemeClr val="bg1"/>
              </a:solidFill>
            </a:endParaRPr>
          </a:p>
        </p:txBody>
      </p:sp>
      <p:grpSp>
        <p:nvGrpSpPr>
          <p:cNvPr id="32" name="Group 31">
            <a:extLst>
              <a:ext uri="{FF2B5EF4-FFF2-40B4-BE49-F238E27FC236}">
                <a16:creationId xmlns:a16="http://schemas.microsoft.com/office/drawing/2014/main" id="{E563E75F-43C8-DC9E-CC6B-20C8534AB353}"/>
              </a:ext>
            </a:extLst>
          </p:cNvPr>
          <p:cNvGrpSpPr/>
          <p:nvPr/>
        </p:nvGrpSpPr>
        <p:grpSpPr>
          <a:xfrm>
            <a:off x="2290439" y="4163411"/>
            <a:ext cx="168796" cy="1101081"/>
            <a:chOff x="7479123" y="1929174"/>
            <a:chExt cx="168796" cy="1101081"/>
          </a:xfrm>
        </p:grpSpPr>
        <p:cxnSp>
          <p:nvCxnSpPr>
            <p:cNvPr id="33" name="Straight Arrow Connector 32">
              <a:extLst>
                <a:ext uri="{FF2B5EF4-FFF2-40B4-BE49-F238E27FC236}">
                  <a16:creationId xmlns:a16="http://schemas.microsoft.com/office/drawing/2014/main" id="{E070E9C0-8999-CB9A-8E25-0C3F8F3CF399}"/>
                </a:ext>
              </a:extLst>
            </p:cNvPr>
            <p:cNvCxnSpPr>
              <a:cxnSpLocks/>
            </p:cNvCxnSpPr>
            <p:nvPr/>
          </p:nvCxnSpPr>
          <p:spPr>
            <a:xfrm flipV="1">
              <a:off x="7562541" y="1929174"/>
              <a:ext cx="0" cy="1101081"/>
            </a:xfrm>
            <a:prstGeom prst="straightConnector1">
              <a:avLst/>
            </a:prstGeom>
            <a:ln>
              <a:solidFill>
                <a:srgbClr val="D90B34"/>
              </a:solidFill>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26">
              <a:extLst>
                <a:ext uri="{FF2B5EF4-FFF2-40B4-BE49-F238E27FC236}">
                  <a16:creationId xmlns:a16="http://schemas.microsoft.com/office/drawing/2014/main" id="{7399F2FE-982D-915A-7F81-8BF73354DAC2}"/>
                </a:ext>
              </a:extLst>
            </p:cNvPr>
            <p:cNvSpPr/>
            <p:nvPr/>
          </p:nvSpPr>
          <p:spPr>
            <a:xfrm rot="5400000">
              <a:off x="7200744" y="2395317"/>
              <a:ext cx="725553" cy="168796"/>
            </a:xfrm>
            <a:prstGeom prst="roundRect">
              <a:avLst>
                <a:gd name="adj" fmla="val 50000"/>
              </a:avLst>
            </a:prstGeom>
            <a:solidFill>
              <a:srgbClr val="D90B34"/>
            </a:solidFill>
            <a:ln>
              <a:solidFill>
                <a:srgbClr val="D90B34"/>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sz="800" dirty="0">
                  <a:solidFill>
                    <a:schemeClr val="bg1"/>
                  </a:solidFill>
                  <a:latin typeface="Helvetica Neue Thin" panose="020B0403020202020204" pitchFamily="34" charset="0"/>
                  <a:ea typeface="Helvetica Neue Thin" panose="020B0403020202020204" pitchFamily="34" charset="0"/>
                </a:rPr>
                <a:t>+/-0% YoY</a:t>
              </a:r>
            </a:p>
          </p:txBody>
        </p:sp>
      </p:grpSp>
      <p:sp>
        <p:nvSpPr>
          <p:cNvPr id="35" name="TextBox 34">
            <a:extLst>
              <a:ext uri="{FF2B5EF4-FFF2-40B4-BE49-F238E27FC236}">
                <a16:creationId xmlns:a16="http://schemas.microsoft.com/office/drawing/2014/main" id="{5B7801A5-C302-CED7-AFDB-57E2BFB93535}"/>
              </a:ext>
            </a:extLst>
          </p:cNvPr>
          <p:cNvSpPr txBox="1"/>
          <p:nvPr/>
        </p:nvSpPr>
        <p:spPr>
          <a:xfrm>
            <a:off x="3139166" y="4065719"/>
            <a:ext cx="1334536" cy="1190083"/>
          </a:xfrm>
          <a:prstGeom prst="rect">
            <a:avLst/>
          </a:prstGeom>
          <a:noFill/>
        </p:spPr>
        <p:txBody>
          <a:bodyPr wrap="square" rtlCol="0" anchor="ctr">
            <a:noAutofit/>
          </a:bodyPr>
          <a:lstStyle>
            <a:defPPr>
              <a:defRPr lang="en-US"/>
            </a:defPPr>
            <a:lvl1pPr algn="ctr">
              <a:defRPr sz="1600">
                <a:solidFill>
                  <a:schemeClr val="accent2"/>
                </a:solidFill>
                <a:latin typeface="Helvetica Neue Thin" panose="020B0403020202020204" pitchFamily="34" charset="0"/>
                <a:ea typeface="Helvetica Neue Thin" panose="020B0403020202020204" pitchFamily="34" charset="0"/>
                <a:cs typeface="Aharoni" panose="02010803020104030203" pitchFamily="2" charset="-79"/>
              </a:defRPr>
            </a:lvl1pPr>
          </a:lstStyle>
          <a:p>
            <a:r>
              <a:rPr lang="en-US" sz="2800" dirty="0">
                <a:solidFill>
                  <a:schemeClr val="bg1"/>
                </a:solidFill>
              </a:rPr>
              <a:t>4,817 </a:t>
            </a:r>
          </a:p>
          <a:p>
            <a:r>
              <a:rPr lang="en-GB" sz="1050" dirty="0">
                <a:solidFill>
                  <a:schemeClr val="bg1"/>
                </a:solidFill>
              </a:rPr>
              <a:t>people employed by our portfolio companies in 2022 </a:t>
            </a:r>
            <a:endParaRPr lang="en-US" sz="1050" dirty="0">
              <a:solidFill>
                <a:schemeClr val="bg1"/>
              </a:solidFill>
            </a:endParaRPr>
          </a:p>
        </p:txBody>
      </p:sp>
      <p:grpSp>
        <p:nvGrpSpPr>
          <p:cNvPr id="36" name="Group 35">
            <a:extLst>
              <a:ext uri="{FF2B5EF4-FFF2-40B4-BE49-F238E27FC236}">
                <a16:creationId xmlns:a16="http://schemas.microsoft.com/office/drawing/2014/main" id="{A46B1190-6406-9FFA-05A1-940711FAA779}"/>
              </a:ext>
            </a:extLst>
          </p:cNvPr>
          <p:cNvGrpSpPr/>
          <p:nvPr/>
        </p:nvGrpSpPr>
        <p:grpSpPr>
          <a:xfrm>
            <a:off x="4636375" y="4154721"/>
            <a:ext cx="168796" cy="1101081"/>
            <a:chOff x="11146251" y="1929174"/>
            <a:chExt cx="168796" cy="1101081"/>
          </a:xfrm>
        </p:grpSpPr>
        <p:cxnSp>
          <p:nvCxnSpPr>
            <p:cNvPr id="37" name="Straight Arrow Connector 36">
              <a:extLst>
                <a:ext uri="{FF2B5EF4-FFF2-40B4-BE49-F238E27FC236}">
                  <a16:creationId xmlns:a16="http://schemas.microsoft.com/office/drawing/2014/main" id="{79029B39-6FF2-1CD2-2CAA-16F74E026509}"/>
                </a:ext>
              </a:extLst>
            </p:cNvPr>
            <p:cNvCxnSpPr>
              <a:cxnSpLocks/>
            </p:cNvCxnSpPr>
            <p:nvPr/>
          </p:nvCxnSpPr>
          <p:spPr>
            <a:xfrm flipV="1">
              <a:off x="11229669" y="1929174"/>
              <a:ext cx="0" cy="1101081"/>
            </a:xfrm>
            <a:prstGeom prst="straightConnector1">
              <a:avLst/>
            </a:prstGeom>
            <a:ln>
              <a:solidFill>
                <a:srgbClr val="D90B34"/>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26">
              <a:extLst>
                <a:ext uri="{FF2B5EF4-FFF2-40B4-BE49-F238E27FC236}">
                  <a16:creationId xmlns:a16="http://schemas.microsoft.com/office/drawing/2014/main" id="{40BBB0B9-6DDE-5EB3-3CF7-CD098261D858}"/>
                </a:ext>
              </a:extLst>
            </p:cNvPr>
            <p:cNvSpPr/>
            <p:nvPr/>
          </p:nvSpPr>
          <p:spPr>
            <a:xfrm rot="5400000">
              <a:off x="10867872" y="2395317"/>
              <a:ext cx="725553" cy="168796"/>
            </a:xfrm>
            <a:prstGeom prst="roundRect">
              <a:avLst>
                <a:gd name="adj" fmla="val 50000"/>
              </a:avLst>
            </a:prstGeom>
            <a:solidFill>
              <a:srgbClr val="D90B34"/>
            </a:solidFill>
            <a:ln>
              <a:solidFill>
                <a:srgbClr val="D90B34"/>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sz="800" dirty="0">
                  <a:solidFill>
                    <a:schemeClr val="bg1"/>
                  </a:solidFill>
                  <a:latin typeface="Helvetica Neue Thin" panose="020B0403020202020204" pitchFamily="34" charset="0"/>
                  <a:ea typeface="Helvetica Neue Thin" panose="020B0403020202020204" pitchFamily="34" charset="0"/>
                </a:rPr>
                <a:t>+82% YoY</a:t>
              </a:r>
            </a:p>
          </p:txBody>
        </p:sp>
      </p:grpSp>
      <p:sp>
        <p:nvSpPr>
          <p:cNvPr id="39" name="TextBox 38">
            <a:extLst>
              <a:ext uri="{FF2B5EF4-FFF2-40B4-BE49-F238E27FC236}">
                <a16:creationId xmlns:a16="http://schemas.microsoft.com/office/drawing/2014/main" id="{7AA371B5-22ED-D905-FB82-EC7FFEA4688E}"/>
              </a:ext>
            </a:extLst>
          </p:cNvPr>
          <p:cNvSpPr txBox="1"/>
          <p:nvPr/>
        </p:nvSpPr>
        <p:spPr>
          <a:xfrm>
            <a:off x="5414847" y="4019975"/>
            <a:ext cx="1492618" cy="1190083"/>
          </a:xfrm>
          <a:prstGeom prst="rect">
            <a:avLst/>
          </a:prstGeom>
          <a:noFill/>
        </p:spPr>
        <p:txBody>
          <a:bodyPr wrap="square" rtlCol="0" anchor="ctr">
            <a:noAutofit/>
          </a:bodyPr>
          <a:lstStyle>
            <a:defPPr>
              <a:defRPr lang="en-US"/>
            </a:defPPr>
            <a:lvl1pPr algn="ctr">
              <a:defRPr sz="1600">
                <a:solidFill>
                  <a:schemeClr val="accent2"/>
                </a:solidFill>
                <a:latin typeface="Helvetica Neue Thin" panose="020B0403020202020204" pitchFamily="34" charset="0"/>
                <a:ea typeface="Helvetica Neue Thin" panose="020B0403020202020204" pitchFamily="34" charset="0"/>
                <a:cs typeface="Aharoni" panose="02010803020104030203" pitchFamily="2" charset="-79"/>
              </a:defRPr>
            </a:lvl1pPr>
          </a:lstStyle>
          <a:p>
            <a:r>
              <a:rPr lang="en-US" sz="2800" dirty="0">
                <a:solidFill>
                  <a:schemeClr val="bg1"/>
                </a:solidFill>
              </a:rPr>
              <a:t>317</a:t>
            </a:r>
          </a:p>
          <a:p>
            <a:r>
              <a:rPr lang="en-GB" sz="1050" dirty="0">
                <a:solidFill>
                  <a:schemeClr val="bg1"/>
                </a:solidFill>
              </a:rPr>
              <a:t>net new employees in 2022 across the portfolio</a:t>
            </a:r>
            <a:endParaRPr lang="en-US" sz="1050" dirty="0">
              <a:solidFill>
                <a:schemeClr val="bg1"/>
              </a:solidFill>
            </a:endParaRPr>
          </a:p>
        </p:txBody>
      </p:sp>
      <p:grpSp>
        <p:nvGrpSpPr>
          <p:cNvPr id="40" name="Group 39">
            <a:extLst>
              <a:ext uri="{FF2B5EF4-FFF2-40B4-BE49-F238E27FC236}">
                <a16:creationId xmlns:a16="http://schemas.microsoft.com/office/drawing/2014/main" id="{E629E943-88CA-E515-9C4A-DF166057489B}"/>
              </a:ext>
            </a:extLst>
          </p:cNvPr>
          <p:cNvGrpSpPr/>
          <p:nvPr/>
        </p:nvGrpSpPr>
        <p:grpSpPr>
          <a:xfrm>
            <a:off x="6967952" y="4175381"/>
            <a:ext cx="168796" cy="1116845"/>
            <a:chOff x="3855489" y="4217687"/>
            <a:chExt cx="168796" cy="1116845"/>
          </a:xfrm>
        </p:grpSpPr>
        <p:cxnSp>
          <p:nvCxnSpPr>
            <p:cNvPr id="41" name="Straight Arrow Connector 40">
              <a:extLst>
                <a:ext uri="{FF2B5EF4-FFF2-40B4-BE49-F238E27FC236}">
                  <a16:creationId xmlns:a16="http://schemas.microsoft.com/office/drawing/2014/main" id="{8AB934C5-02A9-FB1E-4DA0-85D9DFBB8AD3}"/>
                </a:ext>
              </a:extLst>
            </p:cNvPr>
            <p:cNvCxnSpPr>
              <a:cxnSpLocks/>
            </p:cNvCxnSpPr>
            <p:nvPr/>
          </p:nvCxnSpPr>
          <p:spPr>
            <a:xfrm flipH="1">
              <a:off x="3936149" y="4217687"/>
              <a:ext cx="3737" cy="1116845"/>
            </a:xfrm>
            <a:prstGeom prst="straightConnector1">
              <a:avLst/>
            </a:prstGeom>
            <a:ln>
              <a:solidFill>
                <a:srgbClr val="D90B34"/>
              </a:solidFill>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26">
              <a:extLst>
                <a:ext uri="{FF2B5EF4-FFF2-40B4-BE49-F238E27FC236}">
                  <a16:creationId xmlns:a16="http://schemas.microsoft.com/office/drawing/2014/main" id="{C8092A44-ACD1-E6F4-DEB5-C15E2C417073}"/>
                </a:ext>
              </a:extLst>
            </p:cNvPr>
            <p:cNvSpPr/>
            <p:nvPr/>
          </p:nvSpPr>
          <p:spPr>
            <a:xfrm rot="5400000">
              <a:off x="3577110" y="4688442"/>
              <a:ext cx="725553" cy="168796"/>
            </a:xfrm>
            <a:prstGeom prst="roundRect">
              <a:avLst>
                <a:gd name="adj" fmla="val 50000"/>
              </a:avLst>
            </a:prstGeom>
            <a:solidFill>
              <a:srgbClr val="D90B34"/>
            </a:solidFill>
            <a:ln>
              <a:solidFill>
                <a:srgbClr val="D90B34"/>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sz="800" dirty="0">
                  <a:solidFill>
                    <a:schemeClr val="bg1"/>
                  </a:solidFill>
                  <a:latin typeface="Helvetica Neue Thin" panose="020B0403020202020204" pitchFamily="34" charset="0"/>
                  <a:ea typeface="Helvetica Neue Thin" panose="020B0403020202020204" pitchFamily="34" charset="0"/>
                </a:rPr>
                <a:t>-34% YoY</a:t>
              </a:r>
            </a:p>
          </p:txBody>
        </p:sp>
      </p:grpSp>
      <p:sp>
        <p:nvSpPr>
          <p:cNvPr id="57" name="TextBox 56">
            <a:extLst>
              <a:ext uri="{FF2B5EF4-FFF2-40B4-BE49-F238E27FC236}">
                <a16:creationId xmlns:a16="http://schemas.microsoft.com/office/drawing/2014/main" id="{46EE3C1C-FD6A-AA42-96CA-42968C0E2111}"/>
              </a:ext>
            </a:extLst>
          </p:cNvPr>
          <p:cNvSpPr txBox="1"/>
          <p:nvPr/>
        </p:nvSpPr>
        <p:spPr>
          <a:xfrm>
            <a:off x="7742972" y="4071013"/>
            <a:ext cx="1511494" cy="1190083"/>
          </a:xfrm>
          <a:prstGeom prst="rect">
            <a:avLst/>
          </a:prstGeom>
          <a:noFill/>
        </p:spPr>
        <p:txBody>
          <a:bodyPr wrap="square" rtlCol="0" anchor="ctr">
            <a:noAutofit/>
          </a:bodyPr>
          <a:lstStyle>
            <a:defPPr>
              <a:defRPr lang="en-US"/>
            </a:defPPr>
            <a:lvl1pPr algn="ctr">
              <a:defRPr sz="1600">
                <a:solidFill>
                  <a:schemeClr val="accent2"/>
                </a:solidFill>
                <a:latin typeface="Helvetica Neue Thin" panose="020B0403020202020204" pitchFamily="34" charset="0"/>
                <a:ea typeface="Helvetica Neue Thin" panose="020B0403020202020204" pitchFamily="34" charset="0"/>
                <a:cs typeface="Aharoni" panose="02010803020104030203" pitchFamily="2" charset="-79"/>
              </a:defRPr>
            </a:lvl1pPr>
          </a:lstStyle>
          <a:p>
            <a:r>
              <a:rPr lang="en-US" sz="2800" dirty="0">
                <a:solidFill>
                  <a:schemeClr val="bg1"/>
                </a:solidFill>
              </a:rPr>
              <a:t>95%</a:t>
            </a:r>
          </a:p>
          <a:p>
            <a:r>
              <a:rPr lang="en-GB" sz="1050" dirty="0">
                <a:solidFill>
                  <a:schemeClr val="bg1"/>
                </a:solidFill>
              </a:rPr>
              <a:t>of employees across the portfolio are in permanent roles</a:t>
            </a:r>
            <a:endParaRPr lang="en-US" sz="1050" dirty="0">
              <a:solidFill>
                <a:schemeClr val="bg1"/>
              </a:solidFill>
            </a:endParaRPr>
          </a:p>
        </p:txBody>
      </p:sp>
      <p:grpSp>
        <p:nvGrpSpPr>
          <p:cNvPr id="58" name="Group 57">
            <a:extLst>
              <a:ext uri="{FF2B5EF4-FFF2-40B4-BE49-F238E27FC236}">
                <a16:creationId xmlns:a16="http://schemas.microsoft.com/office/drawing/2014/main" id="{AF9D1743-1482-8846-72E0-D7C649D1AA91}"/>
              </a:ext>
            </a:extLst>
          </p:cNvPr>
          <p:cNvGrpSpPr/>
          <p:nvPr/>
        </p:nvGrpSpPr>
        <p:grpSpPr>
          <a:xfrm>
            <a:off x="9315736" y="4154722"/>
            <a:ext cx="168796" cy="1101081"/>
            <a:chOff x="7479124" y="4222301"/>
            <a:chExt cx="168796" cy="1101081"/>
          </a:xfrm>
        </p:grpSpPr>
        <p:cxnSp>
          <p:nvCxnSpPr>
            <p:cNvPr id="59" name="Straight Arrow Connector 58">
              <a:extLst>
                <a:ext uri="{FF2B5EF4-FFF2-40B4-BE49-F238E27FC236}">
                  <a16:creationId xmlns:a16="http://schemas.microsoft.com/office/drawing/2014/main" id="{7BD2B737-29B7-3642-A150-C1A6339D9757}"/>
                </a:ext>
              </a:extLst>
            </p:cNvPr>
            <p:cNvCxnSpPr>
              <a:cxnSpLocks/>
            </p:cNvCxnSpPr>
            <p:nvPr/>
          </p:nvCxnSpPr>
          <p:spPr>
            <a:xfrm flipV="1">
              <a:off x="7562542" y="4222301"/>
              <a:ext cx="0" cy="1101081"/>
            </a:xfrm>
            <a:prstGeom prst="straightConnector1">
              <a:avLst/>
            </a:prstGeom>
            <a:ln>
              <a:solidFill>
                <a:srgbClr val="D90B34"/>
              </a:solidFill>
              <a:tailEnd type="triangle"/>
            </a:ln>
          </p:spPr>
          <p:style>
            <a:lnRef idx="1">
              <a:schemeClr val="accent1"/>
            </a:lnRef>
            <a:fillRef idx="0">
              <a:schemeClr val="accent1"/>
            </a:fillRef>
            <a:effectRef idx="0">
              <a:schemeClr val="accent1"/>
            </a:effectRef>
            <a:fontRef idx="minor">
              <a:schemeClr val="tx1"/>
            </a:fontRef>
          </p:style>
        </p:cxnSp>
        <p:sp>
          <p:nvSpPr>
            <p:cNvPr id="60" name="Rounded Rectangle 26">
              <a:extLst>
                <a:ext uri="{FF2B5EF4-FFF2-40B4-BE49-F238E27FC236}">
                  <a16:creationId xmlns:a16="http://schemas.microsoft.com/office/drawing/2014/main" id="{A721DA37-C811-105D-F522-9102AEF5294F}"/>
                </a:ext>
              </a:extLst>
            </p:cNvPr>
            <p:cNvSpPr/>
            <p:nvPr/>
          </p:nvSpPr>
          <p:spPr>
            <a:xfrm rot="5400000">
              <a:off x="7200745" y="4688444"/>
              <a:ext cx="725553" cy="168796"/>
            </a:xfrm>
            <a:prstGeom prst="roundRect">
              <a:avLst>
                <a:gd name="adj" fmla="val 50000"/>
              </a:avLst>
            </a:prstGeom>
            <a:solidFill>
              <a:srgbClr val="D90B34"/>
            </a:solidFill>
            <a:ln>
              <a:solidFill>
                <a:srgbClr val="D90B34"/>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sz="800" dirty="0">
                  <a:solidFill>
                    <a:schemeClr val="bg1"/>
                  </a:solidFill>
                  <a:latin typeface="Helvetica Neue Thin" panose="020B0403020202020204" pitchFamily="34" charset="0"/>
                  <a:ea typeface="Helvetica Neue Thin" panose="020B0403020202020204" pitchFamily="34" charset="0"/>
                </a:rPr>
                <a:t>+3% YoY</a:t>
              </a:r>
            </a:p>
          </p:txBody>
        </p:sp>
      </p:grpSp>
      <p:sp>
        <p:nvSpPr>
          <p:cNvPr id="61" name="TextBox 60">
            <a:extLst>
              <a:ext uri="{FF2B5EF4-FFF2-40B4-BE49-F238E27FC236}">
                <a16:creationId xmlns:a16="http://schemas.microsoft.com/office/drawing/2014/main" id="{E4F797AF-9B4A-D441-6637-F3E402DF8CBB}"/>
              </a:ext>
            </a:extLst>
          </p:cNvPr>
          <p:cNvSpPr txBox="1"/>
          <p:nvPr/>
        </p:nvSpPr>
        <p:spPr>
          <a:xfrm>
            <a:off x="10069461" y="4065718"/>
            <a:ext cx="1558767" cy="1190083"/>
          </a:xfrm>
          <a:prstGeom prst="rect">
            <a:avLst/>
          </a:prstGeom>
          <a:noFill/>
        </p:spPr>
        <p:txBody>
          <a:bodyPr wrap="square" rtlCol="0" anchor="ctr">
            <a:noAutofit/>
          </a:bodyPr>
          <a:lstStyle>
            <a:defPPr>
              <a:defRPr lang="en-US"/>
            </a:defPPr>
            <a:lvl1pPr algn="ctr">
              <a:defRPr sz="1600">
                <a:solidFill>
                  <a:schemeClr val="accent2"/>
                </a:solidFill>
                <a:latin typeface="Helvetica Neue Thin" panose="020B0403020202020204" pitchFamily="34" charset="0"/>
                <a:ea typeface="Helvetica Neue Thin" panose="020B0403020202020204" pitchFamily="34" charset="0"/>
                <a:cs typeface="Aharoni" panose="02010803020104030203" pitchFamily="2" charset="-79"/>
              </a:defRPr>
            </a:lvl1pPr>
          </a:lstStyle>
          <a:p>
            <a:r>
              <a:rPr lang="en-US" sz="2800" dirty="0">
                <a:solidFill>
                  <a:schemeClr val="bg1"/>
                </a:solidFill>
              </a:rPr>
              <a:t>&gt;€664M</a:t>
            </a:r>
          </a:p>
          <a:p>
            <a:r>
              <a:rPr lang="en-GB" sz="1050" dirty="0">
                <a:solidFill>
                  <a:schemeClr val="bg1"/>
                </a:solidFill>
              </a:rPr>
              <a:t>revenue generated by our portfolio companies in 2022</a:t>
            </a:r>
            <a:endParaRPr lang="en-US" sz="1050" dirty="0">
              <a:solidFill>
                <a:schemeClr val="bg1"/>
              </a:solidFill>
            </a:endParaRPr>
          </a:p>
        </p:txBody>
      </p:sp>
      <p:grpSp>
        <p:nvGrpSpPr>
          <p:cNvPr id="62" name="Group 61">
            <a:extLst>
              <a:ext uri="{FF2B5EF4-FFF2-40B4-BE49-F238E27FC236}">
                <a16:creationId xmlns:a16="http://schemas.microsoft.com/office/drawing/2014/main" id="{4A281D8E-1D02-1C24-10D1-816A53C9D5A7}"/>
              </a:ext>
            </a:extLst>
          </p:cNvPr>
          <p:cNvGrpSpPr/>
          <p:nvPr/>
        </p:nvGrpSpPr>
        <p:grpSpPr>
          <a:xfrm>
            <a:off x="11686273" y="4160015"/>
            <a:ext cx="168796" cy="1101081"/>
            <a:chOff x="11147160" y="4222300"/>
            <a:chExt cx="168796" cy="1101081"/>
          </a:xfrm>
        </p:grpSpPr>
        <p:cxnSp>
          <p:nvCxnSpPr>
            <p:cNvPr id="63" name="Straight Arrow Connector 62">
              <a:extLst>
                <a:ext uri="{FF2B5EF4-FFF2-40B4-BE49-F238E27FC236}">
                  <a16:creationId xmlns:a16="http://schemas.microsoft.com/office/drawing/2014/main" id="{CD23641F-D1D9-1D6D-F7AE-E0215A68237A}"/>
                </a:ext>
              </a:extLst>
            </p:cNvPr>
            <p:cNvCxnSpPr>
              <a:cxnSpLocks/>
            </p:cNvCxnSpPr>
            <p:nvPr/>
          </p:nvCxnSpPr>
          <p:spPr>
            <a:xfrm flipV="1">
              <a:off x="11230578" y="4222300"/>
              <a:ext cx="0" cy="1101081"/>
            </a:xfrm>
            <a:prstGeom prst="straightConnector1">
              <a:avLst/>
            </a:prstGeom>
            <a:ln>
              <a:solidFill>
                <a:srgbClr val="D90B34"/>
              </a:solidFill>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26">
              <a:extLst>
                <a:ext uri="{FF2B5EF4-FFF2-40B4-BE49-F238E27FC236}">
                  <a16:creationId xmlns:a16="http://schemas.microsoft.com/office/drawing/2014/main" id="{ABCF4339-5E09-DE28-682F-9E5A644CB660}"/>
                </a:ext>
              </a:extLst>
            </p:cNvPr>
            <p:cNvSpPr/>
            <p:nvPr/>
          </p:nvSpPr>
          <p:spPr>
            <a:xfrm rot="5400000">
              <a:off x="10868781" y="4688443"/>
              <a:ext cx="725553" cy="168796"/>
            </a:xfrm>
            <a:prstGeom prst="roundRect">
              <a:avLst>
                <a:gd name="adj" fmla="val 50000"/>
              </a:avLst>
            </a:prstGeom>
            <a:solidFill>
              <a:srgbClr val="D90B34"/>
            </a:solidFill>
            <a:ln>
              <a:solidFill>
                <a:srgbClr val="D90B34"/>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sz="800" dirty="0">
                  <a:solidFill>
                    <a:schemeClr val="bg1"/>
                  </a:solidFill>
                  <a:latin typeface="Helvetica Neue Thin" panose="020B0403020202020204" pitchFamily="34" charset="0"/>
                  <a:ea typeface="Helvetica Neue Thin" panose="020B0403020202020204" pitchFamily="34" charset="0"/>
                </a:rPr>
                <a:t>+70% YoY</a:t>
              </a:r>
            </a:p>
          </p:txBody>
        </p:sp>
      </p:grpSp>
      <p:sp>
        <p:nvSpPr>
          <p:cNvPr id="17" name="Slide Number Placeholder 3">
            <a:extLst>
              <a:ext uri="{FF2B5EF4-FFF2-40B4-BE49-F238E27FC236}">
                <a16:creationId xmlns:a16="http://schemas.microsoft.com/office/drawing/2014/main" id="{8D7EA90D-DCFC-B023-0F67-5F957D360709}"/>
              </a:ext>
            </a:extLst>
          </p:cNvPr>
          <p:cNvSpPr txBox="1">
            <a:spLocks/>
          </p:cNvSpPr>
          <p:nvPr/>
        </p:nvSpPr>
        <p:spPr>
          <a:xfrm>
            <a:off x="8932800" y="62747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Helvetica Neue Thin" panose="020B0403020202020204" pitchFamily="34" charset="0"/>
                <a:ea typeface="Helvetica Neue Thin" panose="020B0403020202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D93768-38EC-1B4D-A024-C98A3E6B1F0B}" type="slidenum">
              <a:rPr lang="en-US" smtClean="0">
                <a:solidFill>
                  <a:schemeClr val="bg2"/>
                </a:solidFill>
              </a:rPr>
              <a:pPr/>
              <a:t>17</a:t>
            </a:fld>
            <a:endParaRPr lang="en-US" dirty="0">
              <a:solidFill>
                <a:schemeClr val="bg2"/>
              </a:solidFill>
            </a:endParaRPr>
          </a:p>
        </p:txBody>
      </p:sp>
      <p:sp>
        <p:nvSpPr>
          <p:cNvPr id="5" name="Footer Placeholder 2">
            <a:extLst>
              <a:ext uri="{FF2B5EF4-FFF2-40B4-BE49-F238E27FC236}">
                <a16:creationId xmlns:a16="http://schemas.microsoft.com/office/drawing/2014/main" id="{A57EC474-9E69-9A1C-8CDD-051783447423}"/>
              </a:ext>
            </a:extLst>
          </p:cNvPr>
          <p:cNvSpPr txBox="1">
            <a:spLocks/>
          </p:cNvSpPr>
          <p:nvPr/>
        </p:nvSpPr>
        <p:spPr>
          <a:xfrm>
            <a:off x="980497" y="6280802"/>
            <a:ext cx="4828538"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tx1">
                    <a:tint val="75000"/>
                  </a:schemeClr>
                </a:solidFill>
                <a:latin typeface="Helvetica Neue Thin" panose="020B0403020202020204" pitchFamily="34" charset="0"/>
                <a:ea typeface="Helvetica Neue Thin" panose="020B0403020202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Helvetica Neue Thin" panose="020B0403020202020204" pitchFamily="34" charset="0"/>
                <a:ea typeface="Helvetica Neue Thin" panose="020B0403020202020204" pitchFamily="34" charset="0"/>
                <a:cs typeface="+mn-cs"/>
              </a:rPr>
              <a:t>Note: all figures refer to actively managed portfolio companies only </a:t>
            </a:r>
            <a:r>
              <a:rPr lang="en-US" sz="800" dirty="0">
                <a:solidFill>
                  <a:schemeClr val="bg1"/>
                </a:solidFill>
              </a:rPr>
              <a:t>based on available data </a:t>
            </a:r>
            <a:endParaRPr kumimoji="0" lang="en-US" sz="800" b="0" i="0" u="none" strike="noStrike" kern="1200" cap="none" spc="0" normalizeH="0" baseline="0" noProof="0" dirty="0">
              <a:ln>
                <a:noFill/>
              </a:ln>
              <a:solidFill>
                <a:schemeClr val="bg1"/>
              </a:solidFill>
              <a:effectLst/>
              <a:uLnTx/>
              <a:uFillTx/>
              <a:latin typeface="Helvetica Neue Thin" panose="020B0403020202020204" pitchFamily="34" charset="0"/>
              <a:ea typeface="Helvetica Neue Thin" panose="020B0403020202020204" pitchFamily="34" charset="0"/>
              <a:cs typeface="+mn-cs"/>
            </a:endParaRPr>
          </a:p>
        </p:txBody>
      </p:sp>
      <p:pic>
        <p:nvPicPr>
          <p:cNvPr id="18" name="Graphic 17">
            <a:extLst>
              <a:ext uri="{FF2B5EF4-FFF2-40B4-BE49-F238E27FC236}">
                <a16:creationId xmlns:a16="http://schemas.microsoft.com/office/drawing/2014/main" id="{F0F788C4-01EA-5EF7-661B-5206F3D89A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6000" y="6321095"/>
            <a:ext cx="368119" cy="272341"/>
          </a:xfrm>
          <a:prstGeom prst="rect">
            <a:avLst/>
          </a:prstGeom>
        </p:spPr>
      </p:pic>
    </p:spTree>
    <p:extLst>
      <p:ext uri="{BB962C8B-B14F-4D97-AF65-F5344CB8AC3E}">
        <p14:creationId xmlns:p14="http://schemas.microsoft.com/office/powerpoint/2010/main" val="752347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060C67E-0290-274A-8B74-2BC2E8A2AED9}"/>
              </a:ext>
            </a:extLst>
          </p:cNvPr>
          <p:cNvSpPr>
            <a:spLocks noGrp="1"/>
          </p:cNvSpPr>
          <p:nvPr>
            <p:ph type="title"/>
          </p:nvPr>
        </p:nvSpPr>
        <p:spPr>
          <a:xfrm>
            <a:off x="516000" y="444996"/>
            <a:ext cx="11160000" cy="433389"/>
          </a:xfrm>
        </p:spPr>
        <p:txBody>
          <a:bodyPr>
            <a:normAutofit fontScale="90000"/>
          </a:bodyPr>
          <a:lstStyle/>
          <a:p>
            <a:pPr>
              <a:tabLst>
                <a:tab pos="574675" algn="l"/>
              </a:tabLst>
            </a:pPr>
            <a:r>
              <a:rPr lang="en-US" dirty="0">
                <a:solidFill>
                  <a:schemeClr val="tx2"/>
                </a:solidFill>
              </a:rPr>
              <a:t>Disclaimer</a:t>
            </a:r>
          </a:p>
        </p:txBody>
      </p:sp>
      <p:sp>
        <p:nvSpPr>
          <p:cNvPr id="7" name="Content Placeholder 1">
            <a:extLst>
              <a:ext uri="{FF2B5EF4-FFF2-40B4-BE49-F238E27FC236}">
                <a16:creationId xmlns:a16="http://schemas.microsoft.com/office/drawing/2014/main" id="{D57FA295-A89F-5340-BCC6-CAA1EE63C184}"/>
              </a:ext>
            </a:extLst>
          </p:cNvPr>
          <p:cNvSpPr txBox="1">
            <a:spLocks/>
          </p:cNvSpPr>
          <p:nvPr/>
        </p:nvSpPr>
        <p:spPr>
          <a:xfrm>
            <a:off x="516000" y="1011070"/>
            <a:ext cx="11160000" cy="4351338"/>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just" defTabSz="914377"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3A3A3A"/>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rPr>
              <a:t>The materials contained herein are for information purposes only and do not constitute an offer to sell or a solicitation of an offer to purchase any interest in any investment vehicles advised by TempoCap Limited or its affiliates. </a:t>
            </a:r>
          </a:p>
          <a:p>
            <a:pPr marL="0" marR="0" lvl="0" indent="0" algn="just" defTabSz="914377"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3A3A3A"/>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rPr>
              <a:t>TempoCap Limited (« TempoCap ») is a private company registered in England and Wales ; registration number 10147103. TempoCap is an appointed representative of Tempo Capital Partners LLP, a limited liability partnership registered in England and Wales, registration number OC317743, which is authorised and regulated by the Financial Conduct Authority (“FCA”). TempoCap registration number with the FCA is 748684. Tempo Capital Partners LLP registration number with the FCA is 458659. Our Privacy Policy can be reviewed on our website.</a:t>
            </a:r>
          </a:p>
          <a:p>
            <a:pPr marL="0" marR="0" lvl="0" indent="0" algn="just" defTabSz="914377"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3A3A3A"/>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rPr>
              <a:t>All reasonable care has been taken to ensure that the facts stated within this document are true and accurate in all material aspects, and that there are no material facts the omission of which would render misleading any statement made within this document.</a:t>
            </a:r>
          </a:p>
          <a:p>
            <a:pPr marL="0" marR="0" lvl="0" indent="0" algn="just" defTabSz="914377"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3A3A3A"/>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rPr>
              <a:t>Information contained herein and the data underlying it have been obtained from sources believed by TempoCap to be reliable, but no assurance can be given that the information, data or any computation based thereon are accurate, complete or that it will not be subject to future change.</a:t>
            </a:r>
          </a:p>
          <a:p>
            <a:pPr marL="0" marR="0" lvl="0" indent="0" algn="just" defTabSz="914377"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3A3A3A"/>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rPr>
              <a:t>Past performance is not indicative of future performance or returns; the value of investments may fall as well as rise and investors may not recover the amount invested. Statements contained in this document may include statements of future expectations and other forward-looking statements, based upon certain assumptions. Actual events may differ materially from those assumed, which may have a material impact on any projections or estimates provided therein. TempoCap does not purport that any such assumptions will reflect actual future events, and reserves the right to change its assumptions without notice.</a:t>
            </a:r>
          </a:p>
          <a:p>
            <a:pPr marL="0" marR="0" lvl="0" indent="0" algn="just" defTabSz="914377"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3A3A3A"/>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rPr>
              <a:t>The information is presented with the understanding that no dissemination of the contents hereof will be provided to anyone other than representatives of the addressee without the written permission of TempoCap. TempoCap accepts no responsibility for any reliance placed on this document by any third party.</a:t>
            </a:r>
          </a:p>
          <a:p>
            <a:pPr marL="0" marR="0" lvl="0" indent="0" algn="just" defTabSz="914377"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3A3A3A"/>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rPr>
              <a:t>The information contained herein is directed inside and outside the United Kingdom, and it is not directed at any persons who are restricted in accordance with United States’ or other jurisdictions’ securities laws.</a:t>
            </a:r>
          </a:p>
          <a:p>
            <a:pPr marL="0" marR="0" lvl="0" indent="0" algn="just" defTabSz="914377"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3A3A3A"/>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rPr>
              <a:t>The publication, and in particular the investment or investment services to which this publication relates, are exclusively made to and intended for persons who qualify as a Professional Clients or and Eligible Counterparties, and are not intended for persons who qualify as Retail Clients.</a:t>
            </a:r>
          </a:p>
          <a:p>
            <a:pPr marL="0" marR="0" lvl="0" indent="0" algn="just" defTabSz="914377"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3A3A3A"/>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rPr>
              <a:t>The information contained within the document is provided for information purposes only and on the basis that you make your own investment decisions and do not rely upon it and it does not constitute a personal recommendation or investment advice. TempoCap is treating you as a ‘venture capital contact’ and as such, is not acting for you and is not responsible for providing the protections that clients of the firm would receive nor providing you with advice on any relevant transaction.</a:t>
            </a:r>
          </a:p>
        </p:txBody>
      </p:sp>
      <p:sp>
        <p:nvSpPr>
          <p:cNvPr id="2" name="Slide Number Placeholder 3">
            <a:extLst>
              <a:ext uri="{FF2B5EF4-FFF2-40B4-BE49-F238E27FC236}">
                <a16:creationId xmlns:a16="http://schemas.microsoft.com/office/drawing/2014/main" id="{16C76CBB-9882-D3C5-6057-EDAF67F5B7C4}"/>
              </a:ext>
            </a:extLst>
          </p:cNvPr>
          <p:cNvSpPr txBox="1">
            <a:spLocks/>
          </p:cNvSpPr>
          <p:nvPr/>
        </p:nvSpPr>
        <p:spPr>
          <a:xfrm>
            <a:off x="8932800" y="62747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Helvetica Neue Thin" panose="020B0403020202020204" pitchFamily="34" charset="0"/>
                <a:ea typeface="Helvetica Neue Thin" panose="020B0403020202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D93768-38EC-1B4D-A024-C98A3E6B1F0B}" type="slidenum">
              <a:rPr lang="en-US" smtClean="0">
                <a:solidFill>
                  <a:schemeClr val="bg2"/>
                </a:solidFill>
              </a:rPr>
              <a:pPr/>
              <a:t>18</a:t>
            </a:fld>
            <a:endParaRPr lang="en-US" dirty="0">
              <a:solidFill>
                <a:schemeClr val="bg2"/>
              </a:solidFill>
            </a:endParaRPr>
          </a:p>
        </p:txBody>
      </p:sp>
    </p:spTree>
    <p:extLst>
      <p:ext uri="{BB962C8B-B14F-4D97-AF65-F5344CB8AC3E}">
        <p14:creationId xmlns:p14="http://schemas.microsoft.com/office/powerpoint/2010/main" val="3237258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19EA620-A51F-C3F7-4FF3-8F5610577A3A}"/>
              </a:ext>
            </a:extLst>
          </p:cNvPr>
          <p:cNvPicPr>
            <a:picLocks noChangeAspect="1"/>
          </p:cNvPicPr>
          <p:nvPr/>
        </p:nvPicPr>
        <p:blipFill rotWithShape="1">
          <a:blip r:embed="rId2"/>
          <a:srcRect r="29694"/>
          <a:stretch/>
        </p:blipFill>
        <p:spPr>
          <a:xfrm rot="5400000">
            <a:off x="2667000" y="-2667000"/>
            <a:ext cx="6858000" cy="12192000"/>
          </a:xfrm>
          <a:prstGeom prst="rect">
            <a:avLst/>
          </a:prstGeom>
        </p:spPr>
      </p:pic>
      <p:sp>
        <p:nvSpPr>
          <p:cNvPr id="4" name="Rectangle 3">
            <a:extLst>
              <a:ext uri="{FF2B5EF4-FFF2-40B4-BE49-F238E27FC236}">
                <a16:creationId xmlns:a16="http://schemas.microsoft.com/office/drawing/2014/main" id="{B782F664-A141-16F8-61DE-E47D4BF75039}"/>
              </a:ext>
            </a:extLst>
          </p:cNvPr>
          <p:cNvSpPr/>
          <p:nvPr/>
        </p:nvSpPr>
        <p:spPr>
          <a:xfrm>
            <a:off x="0" y="0"/>
            <a:ext cx="12192000" cy="6858000"/>
          </a:xfrm>
          <a:prstGeom prst="rect">
            <a:avLst/>
          </a:prstGeom>
          <a:solidFill>
            <a:srgbClr val="000000">
              <a:alpha val="3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3" name="Rectangle 2">
            <a:extLst>
              <a:ext uri="{FF2B5EF4-FFF2-40B4-BE49-F238E27FC236}">
                <a16:creationId xmlns:a16="http://schemas.microsoft.com/office/drawing/2014/main" id="{9B7E70B5-798C-F193-1802-19E7E7210E34}"/>
              </a:ext>
            </a:extLst>
          </p:cNvPr>
          <p:cNvSpPr/>
          <p:nvPr/>
        </p:nvSpPr>
        <p:spPr>
          <a:xfrm>
            <a:off x="6346135" y="258417"/>
            <a:ext cx="5595731" cy="6381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p>
        </p:txBody>
      </p:sp>
      <p:sp>
        <p:nvSpPr>
          <p:cNvPr id="2" name="Title 1">
            <a:extLst>
              <a:ext uri="{FF2B5EF4-FFF2-40B4-BE49-F238E27FC236}">
                <a16:creationId xmlns:a16="http://schemas.microsoft.com/office/drawing/2014/main" id="{E4DAF03B-8C87-6242-9BDE-1ECE53C6676E}"/>
              </a:ext>
            </a:extLst>
          </p:cNvPr>
          <p:cNvSpPr>
            <a:spLocks noGrp="1"/>
          </p:cNvSpPr>
          <p:nvPr>
            <p:ph type="title"/>
          </p:nvPr>
        </p:nvSpPr>
        <p:spPr>
          <a:xfrm>
            <a:off x="6096000" y="565356"/>
            <a:ext cx="6096000" cy="433389"/>
          </a:xfrm>
        </p:spPr>
        <p:txBody>
          <a:bodyPr>
            <a:noAutofit/>
          </a:bodyPr>
          <a:lstStyle/>
          <a:p>
            <a:pPr algn="ctr"/>
            <a:r>
              <a:rPr lang="en-US" sz="2700" dirty="0">
                <a:solidFill>
                  <a:schemeClr val="bg1"/>
                </a:solidFill>
              </a:rPr>
              <a:t>Contents</a:t>
            </a:r>
          </a:p>
        </p:txBody>
      </p:sp>
      <p:sp>
        <p:nvSpPr>
          <p:cNvPr id="9" name="Footer Placeholder 2">
            <a:extLst>
              <a:ext uri="{FF2B5EF4-FFF2-40B4-BE49-F238E27FC236}">
                <a16:creationId xmlns:a16="http://schemas.microsoft.com/office/drawing/2014/main" id="{E88667CB-55D7-714E-9E06-4B5FD5545524}"/>
              </a:ext>
            </a:extLst>
          </p:cNvPr>
          <p:cNvSpPr txBox="1">
            <a:spLocks/>
          </p:cNvSpPr>
          <p:nvPr/>
        </p:nvSpPr>
        <p:spPr>
          <a:xfrm>
            <a:off x="7086600" y="627470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Thin" panose="020B0403020202020204" pitchFamily="34" charset="0"/>
                <a:ea typeface="Helvetica Neue Thin" panose="020B0403020202020204" pitchFamily="34" charset="0"/>
              </a:rPr>
              <a:t>STRICTLY PRIVATE &amp; CONFIDENTIAL</a:t>
            </a:r>
          </a:p>
        </p:txBody>
      </p:sp>
      <p:sp>
        <p:nvSpPr>
          <p:cNvPr id="10" name="TextBox 9">
            <a:extLst>
              <a:ext uri="{FF2B5EF4-FFF2-40B4-BE49-F238E27FC236}">
                <a16:creationId xmlns:a16="http://schemas.microsoft.com/office/drawing/2014/main" id="{B117CC40-3129-0A4E-B079-33ED8F16898F}"/>
              </a:ext>
            </a:extLst>
          </p:cNvPr>
          <p:cNvSpPr txBox="1"/>
          <p:nvPr/>
        </p:nvSpPr>
        <p:spPr>
          <a:xfrm>
            <a:off x="6653231" y="2128619"/>
            <a:ext cx="4981538" cy="2400657"/>
          </a:xfrm>
          <a:prstGeom prst="rect">
            <a:avLst/>
          </a:prstGeom>
          <a:noFill/>
        </p:spPr>
        <p:txBody>
          <a:bodyPr wrap="square" rtlCol="0">
            <a:spAutoFit/>
          </a:bodyPr>
          <a:lstStyle/>
          <a:p>
            <a:pPr marL="452438" indent="-452438">
              <a:spcAft>
                <a:spcPts val="3600"/>
              </a:spcAft>
              <a:buFont typeface="+mj-lt"/>
              <a:buAutoNum type="arabicPeriod"/>
            </a:pPr>
            <a:r>
              <a:rPr lang="en-US" sz="1500" dirty="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rPr>
              <a:t>TempoCap’s commitment &amp; approach to ESG	03</a:t>
            </a:r>
          </a:p>
          <a:p>
            <a:pPr marL="452438" indent="-452438">
              <a:spcAft>
                <a:spcPts val="3600"/>
              </a:spcAft>
              <a:buFont typeface="+mj-lt"/>
              <a:buAutoNum type="arabicPeriod"/>
            </a:pPr>
            <a:r>
              <a:rPr lang="en-US" sz="1500" dirty="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rPr>
              <a:t>Companies making a positive impact		08</a:t>
            </a:r>
          </a:p>
          <a:p>
            <a:pPr marL="452438" indent="-452438">
              <a:spcAft>
                <a:spcPts val="3600"/>
              </a:spcAft>
              <a:buFont typeface="+mj-lt"/>
              <a:buAutoNum type="arabicPeriod"/>
            </a:pPr>
            <a:r>
              <a:rPr lang="en-US" sz="1500" dirty="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rPr>
              <a:t>Acting responsibly at the firm level		13</a:t>
            </a:r>
          </a:p>
          <a:p>
            <a:pPr marL="452438" indent="-452438">
              <a:spcAft>
                <a:spcPts val="3600"/>
              </a:spcAft>
              <a:buFont typeface="+mj-lt"/>
              <a:buAutoNum type="arabicPeriod"/>
            </a:pPr>
            <a:r>
              <a:rPr lang="en-US" sz="1500" dirty="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rPr>
              <a:t>Company-by-company ESG assessments	17</a:t>
            </a:r>
          </a:p>
        </p:txBody>
      </p:sp>
      <p:pic>
        <p:nvPicPr>
          <p:cNvPr id="18" name="Graphic 17">
            <a:extLst>
              <a:ext uri="{FF2B5EF4-FFF2-40B4-BE49-F238E27FC236}">
                <a16:creationId xmlns:a16="http://schemas.microsoft.com/office/drawing/2014/main" id="{E790502D-F07C-0F94-4A46-AF1E5FA19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000" y="6321095"/>
            <a:ext cx="368119" cy="272341"/>
          </a:xfrm>
          <a:prstGeom prst="rect">
            <a:avLst/>
          </a:prstGeom>
        </p:spPr>
      </p:pic>
    </p:spTree>
    <p:extLst>
      <p:ext uri="{BB962C8B-B14F-4D97-AF65-F5344CB8AC3E}">
        <p14:creationId xmlns:p14="http://schemas.microsoft.com/office/powerpoint/2010/main" val="3574077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168C044-34A0-F2A1-4185-4258E7959304}"/>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Lst>
          </a:blip>
          <a:srcRect l="16536" t="6258" r="1410" b="23950"/>
          <a:stretch/>
        </p:blipFill>
        <p:spPr>
          <a:xfrm>
            <a:off x="1" y="0"/>
            <a:ext cx="12192000" cy="6858000"/>
          </a:xfrm>
          <a:prstGeom prst="rect">
            <a:avLst/>
          </a:prstGeom>
          <a:solidFill>
            <a:schemeClr val="tx1"/>
          </a:solidFill>
        </p:spPr>
      </p:pic>
      <p:sp>
        <p:nvSpPr>
          <p:cNvPr id="2" name="Rectangle 1">
            <a:extLst>
              <a:ext uri="{FF2B5EF4-FFF2-40B4-BE49-F238E27FC236}">
                <a16:creationId xmlns:a16="http://schemas.microsoft.com/office/drawing/2014/main" id="{9785E4EB-2BB4-7080-E75D-F4F7AF4A8BE1}"/>
              </a:ext>
            </a:extLst>
          </p:cNvPr>
          <p:cNvSpPr/>
          <p:nvPr/>
        </p:nvSpPr>
        <p:spPr>
          <a:xfrm>
            <a:off x="0" y="0"/>
            <a:ext cx="12192000" cy="6858000"/>
          </a:xfrm>
          <a:prstGeom prst="rect">
            <a:avLst/>
          </a:prstGeom>
          <a:solidFill>
            <a:srgbClr val="000000">
              <a:alpha val="3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6" name="Rectangle 5">
            <a:extLst>
              <a:ext uri="{FF2B5EF4-FFF2-40B4-BE49-F238E27FC236}">
                <a16:creationId xmlns:a16="http://schemas.microsoft.com/office/drawing/2014/main" id="{2964F91E-7B04-F04A-9413-BE79C642BB84}"/>
              </a:ext>
            </a:extLst>
          </p:cNvPr>
          <p:cNvSpPr/>
          <p:nvPr/>
        </p:nvSpPr>
        <p:spPr>
          <a:xfrm>
            <a:off x="892149" y="1278649"/>
            <a:ext cx="4723601" cy="2862322"/>
          </a:xfrm>
          <a:prstGeom prst="rect">
            <a:avLst/>
          </a:prstGeom>
          <a:solidFill>
            <a:srgbClr val="3A3A3A">
              <a:alpha val="66157"/>
            </a:srgbClr>
          </a:solidFill>
        </p:spPr>
        <p:txBody>
          <a:bodyPr wrap="square">
            <a:spAutoFit/>
          </a:bodyPr>
          <a:lstStyle/>
          <a:p>
            <a:pPr algn="just">
              <a:spcAft>
                <a:spcPts val="600"/>
              </a:spcAft>
              <a:buClr>
                <a:schemeClr val="accent2"/>
              </a:buClr>
            </a:pPr>
            <a:r>
              <a:rPr lang="en-GB" sz="1700" dirty="0">
                <a:solidFill>
                  <a:schemeClr val="bg1"/>
                </a:solidFill>
                <a:latin typeface="Helvetica Neue Thin" panose="020B0403020202020204" pitchFamily="34" charset="0"/>
                <a:ea typeface="Helvetica Neue Thin" panose="020B0403020202020204" pitchFamily="34" charset="0"/>
              </a:rPr>
              <a:t>TempoCap is committed to investing in strong, sustainable businesses that have a positive impact on their stakeholders and on the wider society in which they operate. For all of us at TempoCap, that means evaluating ESG risks throughout the investment process, from initial screening all the way to exit, and continuously moving forward with ESG improvements.</a:t>
            </a:r>
          </a:p>
          <a:p>
            <a:pPr algn="just">
              <a:spcAft>
                <a:spcPts val="600"/>
              </a:spcAft>
              <a:buClr>
                <a:schemeClr val="accent2"/>
              </a:buClr>
            </a:pPr>
            <a:endParaRPr lang="en-GB" sz="1700" dirty="0">
              <a:solidFill>
                <a:schemeClr val="bg1"/>
              </a:solidFill>
              <a:latin typeface="Helvetica Neue Thin" panose="020B0403020202020204" pitchFamily="34" charset="0"/>
              <a:ea typeface="Helvetica Neue Thin" panose="020B0403020202020204" pitchFamily="34" charset="0"/>
            </a:endParaRPr>
          </a:p>
          <a:p>
            <a:pPr algn="just">
              <a:spcAft>
                <a:spcPts val="600"/>
              </a:spcAft>
              <a:buClr>
                <a:schemeClr val="accent2"/>
              </a:buClr>
            </a:pPr>
            <a:endParaRPr lang="en-GB" sz="1050" dirty="0">
              <a:solidFill>
                <a:schemeClr val="bg1"/>
              </a:solidFill>
              <a:latin typeface="Helvetica Neue Thin" panose="020B0403020202020204" pitchFamily="34" charset="0"/>
              <a:ea typeface="Helvetica Neue Thin" panose="020B0403020202020204" pitchFamily="34" charset="0"/>
            </a:endParaRPr>
          </a:p>
        </p:txBody>
      </p:sp>
      <p:sp>
        <p:nvSpPr>
          <p:cNvPr id="7" name="Rectangle 6">
            <a:extLst>
              <a:ext uri="{FF2B5EF4-FFF2-40B4-BE49-F238E27FC236}">
                <a16:creationId xmlns:a16="http://schemas.microsoft.com/office/drawing/2014/main" id="{0CF7B3D1-1C41-BA4E-9304-A2CDDE0311DC}"/>
              </a:ext>
            </a:extLst>
          </p:cNvPr>
          <p:cNvSpPr/>
          <p:nvPr/>
        </p:nvSpPr>
        <p:spPr>
          <a:xfrm>
            <a:off x="176518" y="639324"/>
            <a:ext cx="889000" cy="2215991"/>
          </a:xfrm>
          <a:prstGeom prst="rect">
            <a:avLst/>
          </a:prstGeom>
          <a:effectLst>
            <a:outerShdw blurRad="50800" dist="38100" dir="2700000" algn="tl" rotWithShape="0">
              <a:prstClr val="black">
                <a:alpha val="40000"/>
              </a:prstClr>
            </a:outerShdw>
          </a:effectLst>
        </p:spPr>
        <p:txBody>
          <a:bodyPr wrap="square">
            <a:spAutoFit/>
          </a:bodyPr>
          <a:lstStyle/>
          <a:p>
            <a:pPr>
              <a:spcAft>
                <a:spcPts val="600"/>
              </a:spcAft>
              <a:buClr>
                <a:schemeClr val="accent2"/>
              </a:buClr>
            </a:pPr>
            <a:r>
              <a:rPr lang="en-GB" sz="13800" dirty="0">
                <a:solidFill>
                  <a:schemeClr val="bg1"/>
                </a:solidFill>
                <a:latin typeface="Helvetica Neue Thin" panose="020B0403020202020204" pitchFamily="34" charset="0"/>
                <a:ea typeface="Helvetica Neue Thin" panose="020B0403020202020204" pitchFamily="34" charset="0"/>
              </a:rPr>
              <a:t>“</a:t>
            </a:r>
            <a:endParaRPr lang="en-US" sz="13800" dirty="0">
              <a:solidFill>
                <a:schemeClr val="bg1"/>
              </a:solidFill>
              <a:latin typeface="Helvetica Neue Thin" panose="020B0403020202020204" pitchFamily="34" charset="0"/>
              <a:ea typeface="Helvetica Neue Thin" panose="020B0403020202020204" pitchFamily="34" charset="0"/>
            </a:endParaRPr>
          </a:p>
        </p:txBody>
      </p:sp>
      <p:sp>
        <p:nvSpPr>
          <p:cNvPr id="8" name="Rectangle 7">
            <a:extLst>
              <a:ext uri="{FF2B5EF4-FFF2-40B4-BE49-F238E27FC236}">
                <a16:creationId xmlns:a16="http://schemas.microsoft.com/office/drawing/2014/main" id="{5984DD03-03EA-FA4C-8EDE-996DB56D8FE5}"/>
              </a:ext>
            </a:extLst>
          </p:cNvPr>
          <p:cNvSpPr/>
          <p:nvPr/>
        </p:nvSpPr>
        <p:spPr>
          <a:xfrm>
            <a:off x="5581025" y="2783738"/>
            <a:ext cx="889000" cy="2215991"/>
          </a:xfrm>
          <a:prstGeom prst="rect">
            <a:avLst/>
          </a:prstGeom>
          <a:effectLst>
            <a:outerShdw blurRad="50800" dist="38100" dir="2700000" algn="tl" rotWithShape="0">
              <a:prstClr val="black">
                <a:alpha val="40000"/>
              </a:prstClr>
            </a:outerShdw>
          </a:effectLst>
        </p:spPr>
        <p:txBody>
          <a:bodyPr wrap="square">
            <a:spAutoFit/>
          </a:bodyPr>
          <a:lstStyle/>
          <a:p>
            <a:pPr>
              <a:spcAft>
                <a:spcPts val="600"/>
              </a:spcAft>
              <a:buClr>
                <a:schemeClr val="accent2"/>
              </a:buClr>
            </a:pPr>
            <a:r>
              <a:rPr lang="en-GB" sz="13800" dirty="0">
                <a:solidFill>
                  <a:schemeClr val="bg1"/>
                </a:solidFill>
                <a:latin typeface="Helvetica Neue Thin" panose="020B0403020202020204" pitchFamily="34" charset="0"/>
                <a:ea typeface="Helvetica Neue Thin" panose="020B0403020202020204" pitchFamily="34" charset="0"/>
              </a:rPr>
              <a:t>”</a:t>
            </a:r>
            <a:endParaRPr lang="en-US" sz="13800" dirty="0">
              <a:solidFill>
                <a:schemeClr val="bg1"/>
              </a:solidFill>
              <a:latin typeface="Helvetica Neue Thin" panose="020B0403020202020204" pitchFamily="34" charset="0"/>
              <a:ea typeface="Helvetica Neue Thin" panose="020B0403020202020204" pitchFamily="34" charset="0"/>
            </a:endParaRPr>
          </a:p>
        </p:txBody>
      </p:sp>
      <p:sp>
        <p:nvSpPr>
          <p:cNvPr id="10" name="TextBox 9">
            <a:extLst>
              <a:ext uri="{FF2B5EF4-FFF2-40B4-BE49-F238E27FC236}">
                <a16:creationId xmlns:a16="http://schemas.microsoft.com/office/drawing/2014/main" id="{C1349D31-2D3A-B442-810F-AC06A27830B3}"/>
              </a:ext>
            </a:extLst>
          </p:cNvPr>
          <p:cNvSpPr txBox="1"/>
          <p:nvPr/>
        </p:nvSpPr>
        <p:spPr>
          <a:xfrm>
            <a:off x="867541" y="3468202"/>
            <a:ext cx="1721668" cy="569387"/>
          </a:xfrm>
          <a:prstGeom prst="rect">
            <a:avLst/>
          </a:prstGeom>
        </p:spPr>
        <p:txBody>
          <a:bodyPr wrap="square">
            <a:spAutoFit/>
          </a:bodyPr>
          <a:lstStyle>
            <a:defPPr>
              <a:defRPr lang="en-US"/>
            </a:defPPr>
            <a:lvl1pPr algn="just">
              <a:spcAft>
                <a:spcPts val="600"/>
              </a:spcAft>
              <a:buClr>
                <a:schemeClr val="accent2"/>
              </a:buClr>
              <a:defRPr sz="2000">
                <a:solidFill>
                  <a:schemeClr val="accent2"/>
                </a:solidFill>
                <a:latin typeface="Helvetica Neue Thin" panose="020B0403020202020204" pitchFamily="34" charset="0"/>
                <a:ea typeface="Helvetica Neue Thin" panose="020B0403020202020204" pitchFamily="34" charset="0"/>
              </a:defRPr>
            </a:lvl1pPr>
          </a:lstStyle>
          <a:p>
            <a:r>
              <a:rPr lang="en-US" sz="1400" b="1" dirty="0">
                <a:solidFill>
                  <a:schemeClr val="bg1"/>
                </a:solidFill>
              </a:rPr>
              <a:t>Olav Ostin</a:t>
            </a:r>
          </a:p>
          <a:p>
            <a:r>
              <a:rPr lang="en-US" sz="1200" b="1" dirty="0">
                <a:solidFill>
                  <a:schemeClr val="bg1"/>
                </a:solidFill>
              </a:rPr>
              <a:t>Managing Partner</a:t>
            </a:r>
          </a:p>
        </p:txBody>
      </p:sp>
      <p:pic>
        <p:nvPicPr>
          <p:cNvPr id="18" name="Picture 17">
            <a:extLst>
              <a:ext uri="{FF2B5EF4-FFF2-40B4-BE49-F238E27FC236}">
                <a16:creationId xmlns:a16="http://schemas.microsoft.com/office/drawing/2014/main" id="{D7B7E31E-23DF-CC43-B326-26642B8F2CB3}"/>
              </a:ext>
            </a:extLst>
          </p:cNvPr>
          <p:cNvPicPr>
            <a:picLocks noChangeAspect="1"/>
          </p:cNvPicPr>
          <p:nvPr/>
        </p:nvPicPr>
        <p:blipFill>
          <a:blip r:embed="rId4"/>
          <a:stretch>
            <a:fillRect/>
          </a:stretch>
        </p:blipFill>
        <p:spPr>
          <a:xfrm>
            <a:off x="8722145" y="5665473"/>
            <a:ext cx="2243700" cy="769897"/>
          </a:xfrm>
          <a:prstGeom prst="rect">
            <a:avLst/>
          </a:prstGeom>
        </p:spPr>
      </p:pic>
      <p:pic>
        <p:nvPicPr>
          <p:cNvPr id="19" name="Picture 2" descr="leaders-for-climate-action">
            <a:extLst>
              <a:ext uri="{FF2B5EF4-FFF2-40B4-BE49-F238E27FC236}">
                <a16:creationId xmlns:a16="http://schemas.microsoft.com/office/drawing/2014/main" id="{A55D9C0A-5985-F348-A541-29AEC49CF7FB}"/>
              </a:ext>
            </a:extLst>
          </p:cNvPr>
          <p:cNvPicPr>
            <a:picLocks noChangeAspect="1" noChangeArrowheads="1"/>
          </p:cNvPicPr>
          <p:nvPr/>
        </p:nvPicPr>
        <p:blipFill>
          <a:blip r:embed="rId5" cstate="screen">
            <a:alphaModFix/>
            <a:extLst>
              <a:ext uri="{28A0092B-C50C-407E-A947-70E740481C1C}">
                <a14:useLocalDpi xmlns:a14="http://schemas.microsoft.com/office/drawing/2010/main"/>
              </a:ext>
            </a:extLst>
          </a:blip>
          <a:srcRect/>
          <a:stretch>
            <a:fillRect/>
          </a:stretch>
        </p:blipFill>
        <p:spPr bwMode="auto">
          <a:xfrm>
            <a:off x="11146044" y="5659406"/>
            <a:ext cx="741003" cy="802753"/>
          </a:xfrm>
          <a:prstGeom prst="rect">
            <a:avLst/>
          </a:prstGeom>
          <a:noFill/>
          <a:effectLst>
            <a:reflection endPos="0" dir="5400000" sy="-100000" algn="bl" rotWithShape="0"/>
          </a:effectLst>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981B52F2-77DF-7942-BA62-1194BC1455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73604" y="5678956"/>
            <a:ext cx="1779335" cy="756414"/>
          </a:xfrm>
          <a:prstGeom prst="rect">
            <a:avLst/>
          </a:prstGeom>
        </p:spPr>
      </p:pic>
      <p:sp>
        <p:nvSpPr>
          <p:cNvPr id="23" name="Title 1">
            <a:extLst>
              <a:ext uri="{FF2B5EF4-FFF2-40B4-BE49-F238E27FC236}">
                <a16:creationId xmlns:a16="http://schemas.microsoft.com/office/drawing/2014/main" id="{F0049C15-15F8-EE42-B5B3-24A4F2C3FE43}"/>
              </a:ext>
            </a:extLst>
          </p:cNvPr>
          <p:cNvSpPr txBox="1">
            <a:spLocks/>
          </p:cNvSpPr>
          <p:nvPr/>
        </p:nvSpPr>
        <p:spPr>
          <a:xfrm>
            <a:off x="516000" y="422630"/>
            <a:ext cx="11160000" cy="4333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rgbClr val="3A3A3A"/>
                </a:solidFill>
                <a:latin typeface="Helvetica Neue Thin" panose="020B0403020202020204" pitchFamily="34" charset="0"/>
                <a:ea typeface="Helvetica Neue Thin" panose="020B0403020202020204" pitchFamily="34" charset="0"/>
                <a:cs typeface="+mj-cs"/>
              </a:defRPr>
            </a:lvl1pPr>
          </a:lstStyle>
          <a:p>
            <a:pPr>
              <a:tabLst>
                <a:tab pos="574675" algn="l"/>
              </a:tabLst>
            </a:pPr>
            <a:r>
              <a:rPr lang="en-US" sz="2700" dirty="0">
                <a:solidFill>
                  <a:schemeClr val="bg1"/>
                </a:solidFill>
              </a:rPr>
              <a:t>TempoCap’s commitment to ESG</a:t>
            </a:r>
          </a:p>
        </p:txBody>
      </p:sp>
      <p:sp>
        <p:nvSpPr>
          <p:cNvPr id="13" name="Parallelogram 12">
            <a:extLst>
              <a:ext uri="{FF2B5EF4-FFF2-40B4-BE49-F238E27FC236}">
                <a16:creationId xmlns:a16="http://schemas.microsoft.com/office/drawing/2014/main" id="{3C553F28-A7B3-6D44-8916-A91D56F4640C}"/>
              </a:ext>
            </a:extLst>
          </p:cNvPr>
          <p:cNvSpPr/>
          <p:nvPr/>
        </p:nvSpPr>
        <p:spPr>
          <a:xfrm flipH="1">
            <a:off x="9737432" y="75297"/>
            <a:ext cx="2772000" cy="234000"/>
          </a:xfrm>
          <a:prstGeom prst="parallelogram">
            <a:avLst>
              <a:gd name="adj" fmla="val 109923"/>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0" bIns="0" rtlCol="0" anchor="t"/>
          <a:lstStyle/>
          <a:p>
            <a:r>
              <a:rPr lang="en-US" sz="1100" dirty="0">
                <a:latin typeface="Helvetica Neue" panose="02000503000000020004" pitchFamily="2" charset="0"/>
                <a:ea typeface="Helvetica Neue" panose="02000503000000020004" pitchFamily="2" charset="0"/>
                <a:cs typeface="Helvetica Neue" panose="02000503000000020004" pitchFamily="2" charset="0"/>
              </a:rPr>
              <a:t>COMMITMENT &amp; APPROACH</a:t>
            </a:r>
          </a:p>
        </p:txBody>
      </p:sp>
      <p:pic>
        <p:nvPicPr>
          <p:cNvPr id="3" name="Graphic 2">
            <a:extLst>
              <a:ext uri="{FF2B5EF4-FFF2-40B4-BE49-F238E27FC236}">
                <a16:creationId xmlns:a16="http://schemas.microsoft.com/office/drawing/2014/main" id="{4FBC24B2-6FF5-11AD-D5F9-1EFD871FD9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6000" y="6321095"/>
            <a:ext cx="368119" cy="272341"/>
          </a:xfrm>
          <a:prstGeom prst="rect">
            <a:avLst/>
          </a:prstGeom>
        </p:spPr>
      </p:pic>
    </p:spTree>
    <p:extLst>
      <p:ext uri="{BB962C8B-B14F-4D97-AF65-F5344CB8AC3E}">
        <p14:creationId xmlns:p14="http://schemas.microsoft.com/office/powerpoint/2010/main" val="3826484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E5FFA4-3AD3-444A-9091-C40821BD942F}"/>
              </a:ext>
            </a:extLst>
          </p:cNvPr>
          <p:cNvPicPr>
            <a:picLocks noChangeAspect="1"/>
          </p:cNvPicPr>
          <p:nvPr/>
        </p:nvPicPr>
        <p:blipFill>
          <a:blip r:embed="rId3"/>
          <a:srcRect l="22666" r="22666"/>
          <a:stretch/>
        </p:blipFill>
        <p:spPr>
          <a:xfrm flipH="1">
            <a:off x="444375" y="-1"/>
            <a:ext cx="5629645" cy="6865367"/>
          </a:xfrm>
          <a:prstGeom prst="flowChartDelay">
            <a:avLst/>
          </a:prstGeom>
        </p:spPr>
      </p:pic>
      <p:sp>
        <p:nvSpPr>
          <p:cNvPr id="10" name="Title 1">
            <a:extLst>
              <a:ext uri="{FF2B5EF4-FFF2-40B4-BE49-F238E27FC236}">
                <a16:creationId xmlns:a16="http://schemas.microsoft.com/office/drawing/2014/main" id="{2234AC9F-550D-9241-8FD6-D90178992B5E}"/>
              </a:ext>
            </a:extLst>
          </p:cNvPr>
          <p:cNvSpPr txBox="1">
            <a:spLocks/>
          </p:cNvSpPr>
          <p:nvPr/>
        </p:nvSpPr>
        <p:spPr>
          <a:xfrm>
            <a:off x="6453826" y="311086"/>
            <a:ext cx="5156319" cy="1101547"/>
          </a:xfrm>
          <a:prstGeom prst="rect">
            <a:avLst/>
          </a:prstGeom>
        </p:spPr>
        <p:txBody>
          <a:bodyPr vert="horz" lIns="91440" tIns="45720" rIns="91440" bIns="45720" rtlCol="0" anchor="ctr">
            <a:normAutofit fontScale="97500"/>
          </a:bodyPr>
          <a:lstStyle>
            <a:lvl1pPr>
              <a:lnSpc>
                <a:spcPct val="90000"/>
              </a:lnSpc>
              <a:spcBef>
                <a:spcPct val="0"/>
              </a:spcBef>
              <a:buNone/>
              <a:tabLst>
                <a:tab pos="574675" algn="l"/>
              </a:tabLst>
              <a:defRPr sz="3200" b="0" i="0">
                <a:solidFill>
                  <a:srgbClr val="3A3A3A"/>
                </a:solidFill>
                <a:latin typeface="Helvetica Neue Thin" panose="020B0403020202020204" pitchFamily="34" charset="0"/>
                <a:ea typeface="Helvetica Neue Thin" panose="020B0403020202020204" pitchFamily="34" charset="0"/>
                <a:cs typeface="+mj-cs"/>
              </a:defRPr>
            </a:lvl1pPr>
          </a:lstStyle>
          <a:p>
            <a:r>
              <a:rPr lang="en-US" sz="2800" dirty="0">
                <a:solidFill>
                  <a:schemeClr val="tx2"/>
                </a:solidFill>
              </a:rPr>
              <a:t>Why acting responsibly is important to us at TempoCap</a:t>
            </a:r>
          </a:p>
        </p:txBody>
      </p:sp>
      <p:sp>
        <p:nvSpPr>
          <p:cNvPr id="11" name="Rectangle 10">
            <a:extLst>
              <a:ext uri="{FF2B5EF4-FFF2-40B4-BE49-F238E27FC236}">
                <a16:creationId xmlns:a16="http://schemas.microsoft.com/office/drawing/2014/main" id="{0D51336E-789D-7A42-B7FD-936E72B76731}"/>
              </a:ext>
            </a:extLst>
          </p:cNvPr>
          <p:cNvSpPr/>
          <p:nvPr/>
        </p:nvSpPr>
        <p:spPr>
          <a:xfrm>
            <a:off x="6453826" y="1378953"/>
            <a:ext cx="5060396" cy="4708981"/>
          </a:xfrm>
          <a:prstGeom prst="rect">
            <a:avLst/>
          </a:prstGeom>
          <a:noFill/>
        </p:spPr>
        <p:txBody>
          <a:bodyPr wrap="square" rtlCol="0">
            <a:spAutoFit/>
          </a:bodyPr>
          <a:lstStyle/>
          <a:p>
            <a:pPr algn="just">
              <a:buClr>
                <a:schemeClr val="accent2"/>
              </a:buClr>
            </a:pPr>
            <a:r>
              <a:rPr lang="en-GB" sz="1200" dirty="0">
                <a:solidFill>
                  <a:schemeClr val="tx2"/>
                </a:solidFill>
                <a:latin typeface="Helvetica Neue Thin" panose="020B0403020202020204" pitchFamily="34" charset="0"/>
                <a:ea typeface="Helvetica Neue Thin" panose="020B0403020202020204" pitchFamily="34" charset="0"/>
              </a:rPr>
              <a:t>At TempoCap, we believe that investing in companies with good environmental, social and governance (ESG) practices means investing in stronger, more sustainable companies. </a:t>
            </a:r>
          </a:p>
          <a:p>
            <a:pPr algn="just">
              <a:buClr>
                <a:schemeClr val="accent2"/>
              </a:buClr>
            </a:pPr>
            <a:endParaRPr lang="en-GB" sz="1200" dirty="0">
              <a:solidFill>
                <a:schemeClr val="tx2"/>
              </a:solidFill>
              <a:latin typeface="Helvetica Neue Thin" panose="020B0403020202020204" pitchFamily="34" charset="0"/>
              <a:ea typeface="Helvetica Neue Thin" panose="020B0403020202020204" pitchFamily="34" charset="0"/>
            </a:endParaRPr>
          </a:p>
          <a:p>
            <a:pPr algn="just">
              <a:buClr>
                <a:schemeClr val="accent2"/>
              </a:buClr>
            </a:pPr>
            <a:r>
              <a:rPr lang="en-GB" sz="1200" dirty="0">
                <a:solidFill>
                  <a:schemeClr val="tx2"/>
                </a:solidFill>
                <a:latin typeface="Helvetica Neue Thin" panose="020B0403020202020204" pitchFamily="34" charset="0"/>
                <a:ea typeface="Helvetica Neue Thin" panose="020B0403020202020204" pitchFamily="34" charset="0"/>
              </a:rPr>
              <a:t>As technology investors, our investments often help to create high quality jobs in sectors with a low environmental impact. These businesses can have a positive impact across all key stakeholders – employees, customers, and partners - as well as shareholders.</a:t>
            </a:r>
          </a:p>
          <a:p>
            <a:pPr algn="just">
              <a:buClr>
                <a:schemeClr val="accent2"/>
              </a:buClr>
            </a:pPr>
            <a:endParaRPr lang="en-GB" sz="1200" dirty="0">
              <a:solidFill>
                <a:schemeClr val="tx2"/>
              </a:solidFill>
              <a:latin typeface="Helvetica Neue Thin" panose="020B0403020202020204" pitchFamily="34" charset="0"/>
              <a:ea typeface="Helvetica Neue Thin" panose="020B0403020202020204" pitchFamily="34" charset="0"/>
            </a:endParaRPr>
          </a:p>
          <a:p>
            <a:pPr algn="just">
              <a:buClr>
                <a:schemeClr val="accent2"/>
              </a:buClr>
            </a:pPr>
            <a:r>
              <a:rPr lang="en-GB" sz="1200" dirty="0">
                <a:solidFill>
                  <a:schemeClr val="tx2"/>
                </a:solidFill>
                <a:latin typeface="Helvetica Neue Thin" panose="020B0403020202020204" pitchFamily="34" charset="0"/>
                <a:ea typeface="Helvetica Neue Thin" panose="020B0403020202020204" pitchFamily="34" charset="0"/>
              </a:rPr>
              <a:t>Nevertheless, as long-term investors, it is in our nature to consider long-term risks, including those relating to ESG issues. We therefore see careful consideration of ESG risks as part of our fiduciary duty.</a:t>
            </a:r>
          </a:p>
          <a:p>
            <a:pPr algn="just">
              <a:buClr>
                <a:schemeClr val="accent2"/>
              </a:buClr>
            </a:pPr>
            <a:endParaRPr lang="en-GB" sz="1200" dirty="0">
              <a:solidFill>
                <a:schemeClr val="tx2"/>
              </a:solidFill>
              <a:latin typeface="Helvetica Neue Thin" panose="020B0403020202020204" pitchFamily="34" charset="0"/>
              <a:ea typeface="Helvetica Neue Thin" panose="020B0403020202020204" pitchFamily="34" charset="0"/>
            </a:endParaRPr>
          </a:p>
          <a:p>
            <a:pPr algn="just">
              <a:buClr>
                <a:schemeClr val="accent2"/>
              </a:buClr>
            </a:pPr>
            <a:r>
              <a:rPr lang="en-GB" sz="1200" dirty="0">
                <a:solidFill>
                  <a:schemeClr val="tx2"/>
                </a:solidFill>
                <a:latin typeface="Helvetica Neue Thin" panose="020B0403020202020204" pitchFamily="34" charset="0"/>
                <a:ea typeface="Helvetica Neue Thin" panose="020B0403020202020204" pitchFamily="34" charset="0"/>
              </a:rPr>
              <a:t>In 2023, </a:t>
            </a:r>
            <a:r>
              <a:rPr lang="en-GB" sz="1200" dirty="0">
                <a:solidFill>
                  <a:schemeClr val="tx2"/>
                </a:solidFill>
                <a:latin typeface="Helvetica Neue Thin" panose="020B0403020202020204" pitchFamily="34" charset="0"/>
                <a:ea typeface="Helvetica Neue Thin" panose="020B0403020202020204" pitchFamily="34" charset="0"/>
                <a:hlinkClick r:id="rId4"/>
              </a:rPr>
              <a:t>PwC</a:t>
            </a:r>
            <a:r>
              <a:rPr lang="en-GB" sz="1200" dirty="0">
                <a:solidFill>
                  <a:schemeClr val="tx2"/>
                </a:solidFill>
                <a:latin typeface="Helvetica Neue Thin" panose="020B0403020202020204" pitchFamily="34" charset="0"/>
                <a:ea typeface="Helvetica Neue Thin" panose="020B0403020202020204" pitchFamily="34" charset="0"/>
              </a:rPr>
              <a:t> reported value creation as a top three driver of ESG activity for 70% of investors, with brand enhancement, risk mitigation, competitive differentiation and client attraction identified by most investors as key benefits. We see the same benefits for our portfolio companies, even if the numerical financial value of those things can at times be challenging to pin down. </a:t>
            </a:r>
          </a:p>
          <a:p>
            <a:pPr algn="just">
              <a:buClr>
                <a:schemeClr val="accent2"/>
              </a:buClr>
            </a:pPr>
            <a:endParaRPr lang="en-GB" sz="1200" dirty="0">
              <a:solidFill>
                <a:schemeClr val="tx2"/>
              </a:solidFill>
              <a:latin typeface="Helvetica Neue Thin" panose="020B0403020202020204" pitchFamily="34" charset="0"/>
              <a:ea typeface="Helvetica Neue Thin" panose="020B0403020202020204" pitchFamily="34" charset="0"/>
            </a:endParaRPr>
          </a:p>
          <a:p>
            <a:pPr algn="just">
              <a:buClr>
                <a:schemeClr val="accent2"/>
              </a:buClr>
            </a:pPr>
            <a:r>
              <a:rPr lang="en-GB" sz="1200" dirty="0">
                <a:solidFill>
                  <a:schemeClr val="tx2"/>
                </a:solidFill>
                <a:latin typeface="Helvetica Neue Thin" panose="020B0403020202020204" pitchFamily="34" charset="0"/>
                <a:ea typeface="Helvetica Neue Thin" panose="020B0403020202020204" pitchFamily="34" charset="0"/>
              </a:rPr>
              <a:t>Alongside these factors, we also want to demonstrate that we are making a positive contribution to society's challenges through our investments. We therefore see our commitment to ESG as a moral obligation as well as having its own business rationale.</a:t>
            </a:r>
          </a:p>
          <a:p>
            <a:pPr algn="just">
              <a:buClr>
                <a:schemeClr val="accent2"/>
              </a:buClr>
            </a:pPr>
            <a:endParaRPr lang="en-GB" sz="1200" dirty="0">
              <a:solidFill>
                <a:schemeClr val="tx2"/>
              </a:solidFill>
              <a:highlight>
                <a:srgbClr val="FFFF00"/>
              </a:highlight>
              <a:latin typeface="Helvetica Neue Thin" panose="020B0403020202020204" pitchFamily="34" charset="0"/>
              <a:ea typeface="Helvetica Neue Thin" panose="020B0403020202020204" pitchFamily="34" charset="0"/>
            </a:endParaRPr>
          </a:p>
        </p:txBody>
      </p:sp>
      <p:sp>
        <p:nvSpPr>
          <p:cNvPr id="12" name="Footer Placeholder 2">
            <a:extLst>
              <a:ext uri="{FF2B5EF4-FFF2-40B4-BE49-F238E27FC236}">
                <a16:creationId xmlns:a16="http://schemas.microsoft.com/office/drawing/2014/main" id="{923C29F8-6ED7-3A46-84AB-019DE11E078E}"/>
              </a:ext>
            </a:extLst>
          </p:cNvPr>
          <p:cNvSpPr txBox="1">
            <a:spLocks/>
          </p:cNvSpPr>
          <p:nvPr/>
        </p:nvSpPr>
        <p:spPr>
          <a:xfrm>
            <a:off x="7086600" y="627470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Helvetica Neue Thin" panose="020B0403020202020204" pitchFamily="34" charset="0"/>
                <a:ea typeface="Helvetica Neue Thin" panose="020B0403020202020204" pitchFamily="34" charset="0"/>
              </a:rPr>
              <a:t>STRICTLY PRIVATE &amp; CONFIDENTIAL</a:t>
            </a:r>
          </a:p>
        </p:txBody>
      </p:sp>
      <p:sp>
        <p:nvSpPr>
          <p:cNvPr id="13" name="Slide Number Placeholder 3">
            <a:extLst>
              <a:ext uri="{FF2B5EF4-FFF2-40B4-BE49-F238E27FC236}">
                <a16:creationId xmlns:a16="http://schemas.microsoft.com/office/drawing/2014/main" id="{5888CB92-E84E-8A4E-9AD1-E4C41971DA7B}"/>
              </a:ext>
            </a:extLst>
          </p:cNvPr>
          <p:cNvSpPr txBox="1">
            <a:spLocks/>
          </p:cNvSpPr>
          <p:nvPr/>
        </p:nvSpPr>
        <p:spPr>
          <a:xfrm>
            <a:off x="8932800" y="62747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Helvetica Neue Thin" panose="020B0403020202020204" pitchFamily="34" charset="0"/>
                <a:ea typeface="Helvetica Neue Thin" panose="020B0403020202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D93768-38EC-1B4D-A024-C98A3E6B1F0B}" type="slidenum">
              <a:rPr lang="en-US" smtClean="0">
                <a:solidFill>
                  <a:schemeClr val="bg2"/>
                </a:solidFill>
              </a:rPr>
              <a:pPr/>
              <a:t>4</a:t>
            </a:fld>
            <a:endParaRPr lang="en-US" dirty="0">
              <a:solidFill>
                <a:schemeClr val="bg2"/>
              </a:solidFill>
            </a:endParaRPr>
          </a:p>
        </p:txBody>
      </p:sp>
      <p:sp>
        <p:nvSpPr>
          <p:cNvPr id="4" name="Parallelogram 3">
            <a:extLst>
              <a:ext uri="{FF2B5EF4-FFF2-40B4-BE49-F238E27FC236}">
                <a16:creationId xmlns:a16="http://schemas.microsoft.com/office/drawing/2014/main" id="{4FDD3682-1E9E-CC47-99CD-3E3EFE785E86}"/>
              </a:ext>
            </a:extLst>
          </p:cNvPr>
          <p:cNvSpPr/>
          <p:nvPr/>
        </p:nvSpPr>
        <p:spPr>
          <a:xfrm flipH="1">
            <a:off x="9737432" y="75297"/>
            <a:ext cx="2772000" cy="234000"/>
          </a:xfrm>
          <a:prstGeom prst="parallelogram">
            <a:avLst>
              <a:gd name="adj" fmla="val 109923"/>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0" bIns="0" rtlCol="0" anchor="t"/>
          <a:lstStyle/>
          <a:p>
            <a:r>
              <a:rPr lang="en-US" sz="1100" dirty="0">
                <a:latin typeface="Helvetica Neue" panose="02000503000000020004" pitchFamily="2" charset="0"/>
                <a:ea typeface="Helvetica Neue" panose="02000503000000020004" pitchFamily="2" charset="0"/>
                <a:cs typeface="Helvetica Neue" panose="02000503000000020004" pitchFamily="2" charset="0"/>
              </a:rPr>
              <a:t>COMMITMENT &amp; APPROACH</a:t>
            </a:r>
          </a:p>
        </p:txBody>
      </p:sp>
    </p:spTree>
    <p:extLst>
      <p:ext uri="{BB962C8B-B14F-4D97-AF65-F5344CB8AC3E}">
        <p14:creationId xmlns:p14="http://schemas.microsoft.com/office/powerpoint/2010/main" val="53429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234AC9F-550D-9241-8FD6-D90178992B5E}"/>
              </a:ext>
            </a:extLst>
          </p:cNvPr>
          <p:cNvSpPr txBox="1">
            <a:spLocks/>
          </p:cNvSpPr>
          <p:nvPr/>
        </p:nvSpPr>
        <p:spPr>
          <a:xfrm>
            <a:off x="464469" y="155753"/>
            <a:ext cx="5156319" cy="1101547"/>
          </a:xfrm>
          <a:prstGeom prst="rect">
            <a:avLst/>
          </a:prstGeom>
        </p:spPr>
        <p:txBody>
          <a:bodyPr vert="horz" lIns="91440" tIns="45720" rIns="91440" bIns="45720" rtlCol="0" anchor="ctr">
            <a:normAutofit fontScale="97500"/>
          </a:bodyPr>
          <a:lstStyle>
            <a:lvl1pPr>
              <a:lnSpc>
                <a:spcPct val="90000"/>
              </a:lnSpc>
              <a:spcBef>
                <a:spcPct val="0"/>
              </a:spcBef>
              <a:buNone/>
              <a:tabLst>
                <a:tab pos="574675" algn="l"/>
              </a:tabLst>
              <a:defRPr sz="3200" b="0" i="0">
                <a:solidFill>
                  <a:srgbClr val="3A3A3A"/>
                </a:solidFill>
                <a:latin typeface="Helvetica Neue Thin" panose="020B0403020202020204" pitchFamily="34" charset="0"/>
                <a:ea typeface="Helvetica Neue Thin" panose="020B0403020202020204" pitchFamily="34" charset="0"/>
                <a:cs typeface="+mj-cs"/>
              </a:defRPr>
            </a:lvl1pPr>
          </a:lstStyle>
          <a:p>
            <a:r>
              <a:rPr lang="en-US" sz="2800" dirty="0">
                <a:solidFill>
                  <a:schemeClr val="tx2"/>
                </a:solidFill>
              </a:rPr>
              <a:t>Our approach to ESG</a:t>
            </a:r>
          </a:p>
        </p:txBody>
      </p:sp>
      <p:sp>
        <p:nvSpPr>
          <p:cNvPr id="7" name="Rectangle 6">
            <a:extLst>
              <a:ext uri="{FF2B5EF4-FFF2-40B4-BE49-F238E27FC236}">
                <a16:creationId xmlns:a16="http://schemas.microsoft.com/office/drawing/2014/main" id="{B55DE102-C344-E541-99DF-818A1993F1EB}"/>
              </a:ext>
            </a:extLst>
          </p:cNvPr>
          <p:cNvSpPr/>
          <p:nvPr/>
        </p:nvSpPr>
        <p:spPr>
          <a:xfrm>
            <a:off x="464469" y="466893"/>
            <a:ext cx="5625994" cy="6063198"/>
          </a:xfrm>
          <a:prstGeom prst="rect">
            <a:avLst/>
          </a:prstGeom>
          <a:noFill/>
        </p:spPr>
        <p:txBody>
          <a:bodyPr wrap="square" rtlCol="0">
            <a:spAutoFit/>
          </a:bodyPr>
          <a:lstStyle/>
          <a:p>
            <a:pPr algn="just">
              <a:spcAft>
                <a:spcPts val="800"/>
              </a:spcAft>
              <a:buClr>
                <a:schemeClr val="accent2"/>
              </a:buClr>
            </a:pPr>
            <a:endParaRPr lang="en-GB" sz="1100" dirty="0">
              <a:solidFill>
                <a:schemeClr val="tx2"/>
              </a:solidFill>
              <a:highlight>
                <a:srgbClr val="FFFF00"/>
              </a:highlight>
              <a:latin typeface="Helvetica Neue Thin" panose="020B0403020202020204" pitchFamily="34" charset="0"/>
              <a:ea typeface="Helvetica Neue Thin" panose="020B0403020202020204" pitchFamily="34" charset="0"/>
            </a:endParaRPr>
          </a:p>
          <a:p>
            <a:pPr algn="just">
              <a:spcAft>
                <a:spcPts val="800"/>
              </a:spcAft>
              <a:buClr>
                <a:schemeClr val="accent2"/>
              </a:buClr>
            </a:pPr>
            <a:endParaRPr lang="en-GB" sz="1100" dirty="0">
              <a:solidFill>
                <a:schemeClr val="tx2"/>
              </a:solidFill>
              <a:highlight>
                <a:srgbClr val="FFFF00"/>
              </a:highlight>
              <a:latin typeface="Helvetica Neue Thin" panose="020B0403020202020204" pitchFamily="34" charset="0"/>
              <a:ea typeface="Helvetica Neue Thin" panose="020B0403020202020204" pitchFamily="34" charset="0"/>
            </a:endParaRPr>
          </a:p>
          <a:p>
            <a:pPr algn="just">
              <a:spcAft>
                <a:spcPts val="800"/>
              </a:spcAft>
              <a:buClr>
                <a:schemeClr val="accent2"/>
              </a:buClr>
            </a:pPr>
            <a:r>
              <a:rPr lang="en-GB" sz="1100" dirty="0">
                <a:solidFill>
                  <a:schemeClr val="tx2"/>
                </a:solidFill>
                <a:latin typeface="Helvetica Neue Thin" panose="020B0403020202020204" pitchFamily="34" charset="0"/>
                <a:ea typeface="Helvetica Neue Thin" panose="020B0403020202020204" pitchFamily="34" charset="0"/>
              </a:rPr>
              <a:t>We consider ESG topics at each stage of investment: at initial screening, during diligence and negotiation, once our funds are invested, and at the point of exit. </a:t>
            </a:r>
          </a:p>
          <a:p>
            <a:pPr algn="just">
              <a:spcAft>
                <a:spcPts val="800"/>
              </a:spcAft>
              <a:buClr>
                <a:schemeClr val="accent2"/>
              </a:buClr>
            </a:pPr>
            <a:endParaRPr lang="en-GB" sz="1100" dirty="0">
              <a:solidFill>
                <a:schemeClr val="tx2"/>
              </a:solidFill>
              <a:highlight>
                <a:srgbClr val="FFFF00"/>
              </a:highlight>
              <a:latin typeface="Helvetica Neue Thin" panose="020B0403020202020204" pitchFamily="34" charset="0"/>
              <a:ea typeface="Helvetica Neue Thin" panose="020B0403020202020204" pitchFamily="34" charset="0"/>
            </a:endParaRPr>
          </a:p>
          <a:p>
            <a:pPr algn="just">
              <a:spcAft>
                <a:spcPts val="800"/>
              </a:spcAft>
              <a:buClr>
                <a:schemeClr val="accent2"/>
              </a:buClr>
            </a:pPr>
            <a:endParaRPr lang="en-GB" sz="1100" dirty="0">
              <a:solidFill>
                <a:schemeClr val="tx2"/>
              </a:solidFill>
              <a:highlight>
                <a:srgbClr val="FFFF00"/>
              </a:highlight>
              <a:latin typeface="Helvetica Neue Thin" panose="020B0403020202020204" pitchFamily="34" charset="0"/>
              <a:ea typeface="Helvetica Neue Thin" panose="020B0403020202020204" pitchFamily="34" charset="0"/>
            </a:endParaRPr>
          </a:p>
          <a:p>
            <a:pPr algn="just">
              <a:spcAft>
                <a:spcPts val="800"/>
              </a:spcAft>
              <a:buClr>
                <a:schemeClr val="accent2"/>
              </a:buClr>
            </a:pPr>
            <a:endParaRPr lang="en-GB" sz="1100" dirty="0">
              <a:solidFill>
                <a:schemeClr val="tx2"/>
              </a:solidFill>
              <a:highlight>
                <a:srgbClr val="FFFF00"/>
              </a:highlight>
              <a:latin typeface="Helvetica Neue Thin" panose="020B0403020202020204" pitchFamily="34" charset="0"/>
              <a:ea typeface="Helvetica Neue Thin" panose="020B0403020202020204" pitchFamily="34" charset="0"/>
            </a:endParaRPr>
          </a:p>
          <a:p>
            <a:pPr algn="just">
              <a:spcAft>
                <a:spcPts val="800"/>
              </a:spcAft>
              <a:buClr>
                <a:schemeClr val="accent2"/>
              </a:buClr>
            </a:pPr>
            <a:endParaRPr lang="en-GB" sz="1100" dirty="0">
              <a:solidFill>
                <a:schemeClr val="tx2"/>
              </a:solidFill>
              <a:highlight>
                <a:srgbClr val="FFFF00"/>
              </a:highlight>
              <a:latin typeface="Helvetica Neue Thin" panose="020B0403020202020204" pitchFamily="34" charset="0"/>
              <a:ea typeface="Helvetica Neue Thin" panose="020B0403020202020204" pitchFamily="34" charset="0"/>
            </a:endParaRPr>
          </a:p>
          <a:p>
            <a:pPr algn="just">
              <a:spcAft>
                <a:spcPts val="800"/>
              </a:spcAft>
              <a:buClr>
                <a:schemeClr val="accent2"/>
              </a:buClr>
            </a:pPr>
            <a:endParaRPr lang="en-GB" sz="1100" dirty="0">
              <a:solidFill>
                <a:schemeClr val="tx2"/>
              </a:solidFill>
              <a:highlight>
                <a:srgbClr val="FFFF00"/>
              </a:highlight>
              <a:latin typeface="Helvetica Neue Thin" panose="020B0403020202020204" pitchFamily="34" charset="0"/>
              <a:ea typeface="Helvetica Neue Thin" panose="020B0403020202020204" pitchFamily="34" charset="0"/>
            </a:endParaRPr>
          </a:p>
          <a:p>
            <a:pPr algn="just">
              <a:spcAft>
                <a:spcPts val="800"/>
              </a:spcAft>
              <a:buClr>
                <a:schemeClr val="accent2"/>
              </a:buClr>
            </a:pPr>
            <a:endParaRPr lang="en-GB" sz="800" dirty="0">
              <a:solidFill>
                <a:schemeClr val="tx2"/>
              </a:solidFill>
              <a:highlight>
                <a:srgbClr val="FFFF00"/>
              </a:highlight>
              <a:latin typeface="Helvetica Neue Thin" panose="020B0403020202020204" pitchFamily="34" charset="0"/>
              <a:ea typeface="Helvetica Neue Thin" panose="020B0403020202020204" pitchFamily="34" charset="0"/>
            </a:endParaRPr>
          </a:p>
          <a:p>
            <a:pPr algn="just">
              <a:spcAft>
                <a:spcPts val="800"/>
              </a:spcAft>
              <a:buClr>
                <a:schemeClr val="accent2"/>
              </a:buClr>
            </a:pPr>
            <a:endParaRPr lang="en-GB" sz="400" dirty="0">
              <a:solidFill>
                <a:schemeClr val="tx2"/>
              </a:solidFill>
              <a:highlight>
                <a:srgbClr val="FFFF00"/>
              </a:highlight>
              <a:latin typeface="Helvetica Neue Thin" panose="020B0403020202020204" pitchFamily="34" charset="0"/>
              <a:ea typeface="Helvetica Neue Thin" panose="020B0403020202020204" pitchFamily="34" charset="0"/>
            </a:endParaRPr>
          </a:p>
          <a:p>
            <a:pPr algn="just">
              <a:spcAft>
                <a:spcPts val="800"/>
              </a:spcAft>
              <a:buClr>
                <a:schemeClr val="accent2"/>
              </a:buClr>
            </a:pPr>
            <a:r>
              <a:rPr lang="en-GB" sz="1100" dirty="0">
                <a:solidFill>
                  <a:schemeClr val="tx2"/>
                </a:solidFill>
                <a:latin typeface="Helvetica Neue Thin" panose="020B0403020202020204" pitchFamily="34" charset="0"/>
                <a:ea typeface="Helvetica Neue Thin" panose="020B0403020202020204" pitchFamily="34" charset="0"/>
              </a:rPr>
              <a:t>These elements are embedded into </a:t>
            </a:r>
            <a:r>
              <a:rPr lang="en-GB" sz="1100" dirty="0" err="1">
                <a:solidFill>
                  <a:schemeClr val="tx2"/>
                </a:solidFill>
                <a:latin typeface="Helvetica Neue Thin" panose="020B0403020202020204" pitchFamily="34" charset="0"/>
                <a:ea typeface="Helvetica Neue Thin" panose="020B0403020202020204" pitchFamily="34" charset="0"/>
              </a:rPr>
              <a:t>TempoCap’s</a:t>
            </a:r>
            <a:r>
              <a:rPr lang="en-GB" sz="1100" dirty="0">
                <a:solidFill>
                  <a:schemeClr val="tx2"/>
                </a:solidFill>
                <a:latin typeface="Helvetica Neue Thin" panose="020B0403020202020204" pitchFamily="34" charset="0"/>
                <a:ea typeface="Helvetica Neue Thin" panose="020B0403020202020204" pitchFamily="34" charset="0"/>
              </a:rPr>
              <a:t> investment processes, but ESG risks involve a complex and wide-ranging set of topics. In each area there is always more to learn as to best practice and understanding a company’s wider impact. </a:t>
            </a:r>
          </a:p>
          <a:p>
            <a:pPr algn="just">
              <a:spcAft>
                <a:spcPts val="800"/>
              </a:spcAft>
              <a:buClr>
                <a:schemeClr val="accent2"/>
              </a:buClr>
            </a:pPr>
            <a:r>
              <a:rPr lang="en-GB" sz="1100" dirty="0">
                <a:solidFill>
                  <a:schemeClr val="tx2"/>
                </a:solidFill>
                <a:latin typeface="Helvetica Neue Thin" panose="020B0403020202020204" pitchFamily="34" charset="0"/>
                <a:ea typeface="Helvetica Neue Thin" panose="020B0403020202020204" pitchFamily="34" charset="0"/>
              </a:rPr>
              <a:t>Many ESG risks are hard to quantify, may include elements of subjectivity and often require deeper context for a proper assessment. For example, how best should a scale-up business balance diversity, independence and other factors at a Board of Directors? What is an equitable amount of ownership to be set aside for employees in a company share options scheme? What is an acceptable employee turnover rate at a fast-growing company? What are the most appropriate policies for a company to employ in order reduce its carbon emissions? More generally, we try to think about who might be negatively impacted if a company becomes very large.</a:t>
            </a:r>
          </a:p>
          <a:p>
            <a:pPr algn="just">
              <a:spcAft>
                <a:spcPts val="800"/>
              </a:spcAft>
              <a:buClr>
                <a:schemeClr val="accent2"/>
              </a:buClr>
            </a:pPr>
            <a:r>
              <a:rPr lang="en-GB" sz="1100" dirty="0">
                <a:solidFill>
                  <a:schemeClr val="tx2"/>
                </a:solidFill>
                <a:latin typeface="Helvetica Neue Thin" panose="020B0403020202020204" pitchFamily="34" charset="0"/>
                <a:ea typeface="Helvetica Neue Thin" panose="020B0403020202020204" pitchFamily="34" charset="0"/>
              </a:rPr>
              <a:t>The second half of this report summarises our assessments for each portfolio company across a range of approximately 50 different factors within Environmental, Social and Governance topics through our questionnaire and our follow-up engagements with management teams. Credit for the comprehensive structure and design of our annual questionnaire is due to one of </a:t>
            </a:r>
            <a:r>
              <a:rPr lang="en-GB" sz="1100" dirty="0" err="1">
                <a:solidFill>
                  <a:schemeClr val="tx2"/>
                </a:solidFill>
                <a:latin typeface="Helvetica Neue Thin" panose="020B0403020202020204" pitchFamily="34" charset="0"/>
                <a:ea typeface="Helvetica Neue Thin" panose="020B0403020202020204" pitchFamily="34" charset="0"/>
              </a:rPr>
              <a:t>TempoCap’s</a:t>
            </a:r>
            <a:r>
              <a:rPr lang="en-GB" sz="1100" dirty="0">
                <a:solidFill>
                  <a:schemeClr val="tx2"/>
                </a:solidFill>
                <a:latin typeface="Helvetica Neue Thin" panose="020B0403020202020204" pitchFamily="34" charset="0"/>
                <a:ea typeface="Helvetica Neue Thin" panose="020B0403020202020204" pitchFamily="34" charset="0"/>
              </a:rPr>
              <a:t> LPs, SWEN Capital Partners, a recognised ESG leader in private equity investing, and we are truly grateful for their support. </a:t>
            </a:r>
          </a:p>
        </p:txBody>
      </p:sp>
      <p:sp>
        <p:nvSpPr>
          <p:cNvPr id="8" name="Rectangle 7">
            <a:extLst>
              <a:ext uri="{FF2B5EF4-FFF2-40B4-BE49-F238E27FC236}">
                <a16:creationId xmlns:a16="http://schemas.microsoft.com/office/drawing/2014/main" id="{6F91860D-DEA7-D44C-A173-9D936C5F5DC0}"/>
              </a:ext>
            </a:extLst>
          </p:cNvPr>
          <p:cNvSpPr/>
          <p:nvPr/>
        </p:nvSpPr>
        <p:spPr>
          <a:xfrm>
            <a:off x="573644" y="2288620"/>
            <a:ext cx="1260000" cy="707886"/>
          </a:xfrm>
          <a:prstGeom prst="rect">
            <a:avLst/>
          </a:prstGeom>
        </p:spPr>
        <p:txBody>
          <a:bodyPr wrap="square">
            <a:spAutoFit/>
          </a:bodyPr>
          <a:lstStyle/>
          <a:p>
            <a:pPr algn="ctr"/>
            <a:r>
              <a:rPr lang="en-US" sz="1000" dirty="0">
                <a:solidFill>
                  <a:schemeClr val="tx2"/>
                </a:solidFill>
                <a:latin typeface="Helvetica Neue Thin" panose="020B0403020202020204" pitchFamily="34" charset="0"/>
                <a:ea typeface="Helvetica Neue Thin" panose="020B0403020202020204" pitchFamily="34" charset="0"/>
              </a:rPr>
              <a:t>Checks against TempoCap’s ESG policy and exclusions</a:t>
            </a:r>
          </a:p>
        </p:txBody>
      </p:sp>
      <p:sp>
        <p:nvSpPr>
          <p:cNvPr id="9" name="Rectangle 8">
            <a:extLst>
              <a:ext uri="{FF2B5EF4-FFF2-40B4-BE49-F238E27FC236}">
                <a16:creationId xmlns:a16="http://schemas.microsoft.com/office/drawing/2014/main" id="{CB39D7F7-61D9-5E49-ACCD-470993B1D46E}"/>
              </a:ext>
            </a:extLst>
          </p:cNvPr>
          <p:cNvSpPr/>
          <p:nvPr/>
        </p:nvSpPr>
        <p:spPr>
          <a:xfrm>
            <a:off x="1921175" y="2288619"/>
            <a:ext cx="1260000" cy="707886"/>
          </a:xfrm>
          <a:prstGeom prst="rect">
            <a:avLst/>
          </a:prstGeom>
        </p:spPr>
        <p:txBody>
          <a:bodyPr wrap="square">
            <a:spAutoFit/>
          </a:bodyPr>
          <a:lstStyle/>
          <a:p>
            <a:pPr algn="ctr"/>
            <a:r>
              <a:rPr lang="en-US" sz="1000" dirty="0">
                <a:solidFill>
                  <a:schemeClr val="tx2"/>
                </a:solidFill>
                <a:latin typeface="Helvetica Neue Thin" panose="020B0403020202020204" pitchFamily="34" charset="0"/>
                <a:ea typeface="Helvetica Neue Thin" panose="020B0403020202020204" pitchFamily="34" charset="0"/>
              </a:rPr>
              <a:t>Detailed ESG assessment during investment and negotiation process</a:t>
            </a:r>
            <a:endParaRPr lang="en-US" sz="1000" dirty="0">
              <a:solidFill>
                <a:schemeClr val="tx2"/>
              </a:solidFill>
            </a:endParaRPr>
          </a:p>
        </p:txBody>
      </p:sp>
      <p:sp>
        <p:nvSpPr>
          <p:cNvPr id="14" name="Rectangle 13">
            <a:extLst>
              <a:ext uri="{FF2B5EF4-FFF2-40B4-BE49-F238E27FC236}">
                <a16:creationId xmlns:a16="http://schemas.microsoft.com/office/drawing/2014/main" id="{FD47A0CE-4DDB-894A-9408-04534C33E020}"/>
              </a:ext>
            </a:extLst>
          </p:cNvPr>
          <p:cNvSpPr/>
          <p:nvPr/>
        </p:nvSpPr>
        <p:spPr>
          <a:xfrm>
            <a:off x="3302996" y="2288620"/>
            <a:ext cx="1260000" cy="707886"/>
          </a:xfrm>
          <a:prstGeom prst="rect">
            <a:avLst/>
          </a:prstGeom>
        </p:spPr>
        <p:txBody>
          <a:bodyPr wrap="square">
            <a:spAutoFit/>
          </a:bodyPr>
          <a:lstStyle/>
          <a:p>
            <a:pPr algn="ctr"/>
            <a:r>
              <a:rPr lang="en-US" sz="1000" dirty="0">
                <a:solidFill>
                  <a:schemeClr val="tx2"/>
                </a:solidFill>
                <a:latin typeface="Helvetica Neue Thin" panose="020B0403020202020204" pitchFamily="34" charset="0"/>
                <a:ea typeface="Helvetica Neue Thin" panose="020B0403020202020204" pitchFamily="34" charset="0"/>
              </a:rPr>
              <a:t>Monitoring ESG through stakeholder interactions and questionnaires</a:t>
            </a:r>
            <a:endParaRPr lang="en-US" sz="1000" dirty="0">
              <a:solidFill>
                <a:schemeClr val="tx2"/>
              </a:solidFill>
            </a:endParaRPr>
          </a:p>
        </p:txBody>
      </p:sp>
      <p:sp>
        <p:nvSpPr>
          <p:cNvPr id="15" name="Rectangle 14">
            <a:extLst>
              <a:ext uri="{FF2B5EF4-FFF2-40B4-BE49-F238E27FC236}">
                <a16:creationId xmlns:a16="http://schemas.microsoft.com/office/drawing/2014/main" id="{065D5636-BDD2-134D-A5E2-E41FF7EAF977}"/>
              </a:ext>
            </a:extLst>
          </p:cNvPr>
          <p:cNvSpPr/>
          <p:nvPr/>
        </p:nvSpPr>
        <p:spPr>
          <a:xfrm>
            <a:off x="4683118" y="2288620"/>
            <a:ext cx="1260000" cy="707886"/>
          </a:xfrm>
          <a:prstGeom prst="rect">
            <a:avLst/>
          </a:prstGeom>
        </p:spPr>
        <p:txBody>
          <a:bodyPr wrap="square">
            <a:spAutoFit/>
          </a:bodyPr>
          <a:lstStyle/>
          <a:p>
            <a:pPr algn="ctr"/>
            <a:r>
              <a:rPr lang="en-US" sz="1000" dirty="0">
                <a:solidFill>
                  <a:schemeClr val="tx2"/>
                </a:solidFill>
                <a:latin typeface="Helvetica Neue Thin" panose="020B0403020202020204" pitchFamily="34" charset="0"/>
                <a:ea typeface="Helvetica Neue Thin" panose="020B0403020202020204" pitchFamily="34" charset="0"/>
              </a:rPr>
              <a:t>Consideration of ESG developments under new ownership</a:t>
            </a:r>
            <a:endParaRPr lang="en-US" sz="1000" dirty="0">
              <a:solidFill>
                <a:schemeClr val="tx2"/>
              </a:solidFill>
            </a:endParaRPr>
          </a:p>
        </p:txBody>
      </p:sp>
      <p:cxnSp>
        <p:nvCxnSpPr>
          <p:cNvPr id="16" name="Straight Connector 15">
            <a:extLst>
              <a:ext uri="{FF2B5EF4-FFF2-40B4-BE49-F238E27FC236}">
                <a16:creationId xmlns:a16="http://schemas.microsoft.com/office/drawing/2014/main" id="{6F191C6E-9FEC-8343-B814-D0589FEBE7E8}"/>
              </a:ext>
            </a:extLst>
          </p:cNvPr>
          <p:cNvCxnSpPr>
            <a:cxnSpLocks/>
          </p:cNvCxnSpPr>
          <p:nvPr/>
        </p:nvCxnSpPr>
        <p:spPr>
          <a:xfrm>
            <a:off x="658560" y="2179132"/>
            <a:ext cx="5147880" cy="0"/>
          </a:xfrm>
          <a:prstGeom prst="line">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ardrop 16">
            <a:extLst>
              <a:ext uri="{FF2B5EF4-FFF2-40B4-BE49-F238E27FC236}">
                <a16:creationId xmlns:a16="http://schemas.microsoft.com/office/drawing/2014/main" id="{2AA6B58E-D41E-E040-91A4-E4E871BBAA85}"/>
              </a:ext>
            </a:extLst>
          </p:cNvPr>
          <p:cNvSpPr>
            <a:spLocks noChangeAspect="1"/>
          </p:cNvSpPr>
          <p:nvPr/>
        </p:nvSpPr>
        <p:spPr>
          <a:xfrm rot="8100000">
            <a:off x="1117580" y="2096001"/>
            <a:ext cx="166262" cy="166262"/>
          </a:xfrm>
          <a:prstGeom prst="teardrop">
            <a:avLst>
              <a:gd name="adj" fmla="val 1490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solidFill>
                <a:schemeClr val="tx2"/>
              </a:solidFill>
            </a:endParaRPr>
          </a:p>
        </p:txBody>
      </p:sp>
      <p:sp>
        <p:nvSpPr>
          <p:cNvPr id="18" name="Teardrop 17">
            <a:extLst>
              <a:ext uri="{FF2B5EF4-FFF2-40B4-BE49-F238E27FC236}">
                <a16:creationId xmlns:a16="http://schemas.microsoft.com/office/drawing/2014/main" id="{0B175FA6-6C78-4447-BC16-39F83A798CB8}"/>
              </a:ext>
            </a:extLst>
          </p:cNvPr>
          <p:cNvSpPr>
            <a:spLocks noChangeAspect="1"/>
          </p:cNvSpPr>
          <p:nvPr/>
        </p:nvSpPr>
        <p:spPr>
          <a:xfrm rot="8100000">
            <a:off x="2487766" y="2096001"/>
            <a:ext cx="166262" cy="166262"/>
          </a:xfrm>
          <a:prstGeom prst="teardrop">
            <a:avLst>
              <a:gd name="adj" fmla="val 1490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solidFill>
                <a:schemeClr val="tx2"/>
              </a:solidFill>
            </a:endParaRPr>
          </a:p>
        </p:txBody>
      </p:sp>
      <p:sp>
        <p:nvSpPr>
          <p:cNvPr id="19" name="Teardrop 18">
            <a:extLst>
              <a:ext uri="{FF2B5EF4-FFF2-40B4-BE49-F238E27FC236}">
                <a16:creationId xmlns:a16="http://schemas.microsoft.com/office/drawing/2014/main" id="{44570EEE-3378-6949-9B26-09ECE544086D}"/>
              </a:ext>
            </a:extLst>
          </p:cNvPr>
          <p:cNvSpPr>
            <a:spLocks noChangeAspect="1"/>
          </p:cNvSpPr>
          <p:nvPr/>
        </p:nvSpPr>
        <p:spPr>
          <a:xfrm rot="8100000">
            <a:off x="3857952" y="2096001"/>
            <a:ext cx="166262" cy="166262"/>
          </a:xfrm>
          <a:prstGeom prst="teardrop">
            <a:avLst>
              <a:gd name="adj" fmla="val 1490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solidFill>
                <a:schemeClr val="tx2"/>
              </a:solidFill>
            </a:endParaRPr>
          </a:p>
        </p:txBody>
      </p:sp>
      <p:sp>
        <p:nvSpPr>
          <p:cNvPr id="20" name="Teardrop 19">
            <a:extLst>
              <a:ext uri="{FF2B5EF4-FFF2-40B4-BE49-F238E27FC236}">
                <a16:creationId xmlns:a16="http://schemas.microsoft.com/office/drawing/2014/main" id="{82A95EE0-6B28-1E41-80FC-5A28753EDC63}"/>
              </a:ext>
            </a:extLst>
          </p:cNvPr>
          <p:cNvSpPr>
            <a:spLocks noChangeAspect="1"/>
          </p:cNvSpPr>
          <p:nvPr/>
        </p:nvSpPr>
        <p:spPr>
          <a:xfrm rot="8100000">
            <a:off x="5228137" y="2096001"/>
            <a:ext cx="166262" cy="166262"/>
          </a:xfrm>
          <a:prstGeom prst="teardrop">
            <a:avLst>
              <a:gd name="adj" fmla="val 1490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solidFill>
                <a:schemeClr val="tx2"/>
              </a:solidFill>
            </a:endParaRPr>
          </a:p>
        </p:txBody>
      </p:sp>
      <p:sp>
        <p:nvSpPr>
          <p:cNvPr id="21" name="TextBox 20">
            <a:extLst>
              <a:ext uri="{FF2B5EF4-FFF2-40B4-BE49-F238E27FC236}">
                <a16:creationId xmlns:a16="http://schemas.microsoft.com/office/drawing/2014/main" id="{1CFFFB36-6681-AE4E-AA11-A1A5FA36A374}"/>
              </a:ext>
            </a:extLst>
          </p:cNvPr>
          <p:cNvSpPr txBox="1"/>
          <p:nvPr/>
        </p:nvSpPr>
        <p:spPr>
          <a:xfrm>
            <a:off x="704582" y="1513699"/>
            <a:ext cx="972000" cy="461665"/>
          </a:xfrm>
          <a:prstGeom prst="rect">
            <a:avLst/>
          </a:prstGeom>
          <a:noFill/>
        </p:spPr>
        <p:txBody>
          <a:bodyPr wrap="square" rtlCol="0" anchor="ctr">
            <a:spAutoFit/>
          </a:bodyPr>
          <a:lstStyle>
            <a:defPPr>
              <a:defRPr lang="en-US"/>
            </a:defPPr>
            <a:lvl1pPr>
              <a:defRPr sz="1600" b="1">
                <a:solidFill>
                  <a:schemeClr val="tx2"/>
                </a:solidFill>
                <a:latin typeface="HELVETICA NEUE THIN" panose="020B0403020202020204" pitchFamily="34" charset="0"/>
                <a:ea typeface="HELVETICA NEUE THIN" panose="020B0403020202020204" pitchFamily="34" charset="0"/>
              </a:defRPr>
            </a:lvl1pPr>
          </a:lstStyle>
          <a:p>
            <a:pPr algn="ctr"/>
            <a:r>
              <a:rPr lang="en-US" sz="1200" b="0" dirty="0"/>
              <a:t>Initial Screening</a:t>
            </a:r>
          </a:p>
        </p:txBody>
      </p:sp>
      <p:sp>
        <p:nvSpPr>
          <p:cNvPr id="22" name="TextBox 21">
            <a:extLst>
              <a:ext uri="{FF2B5EF4-FFF2-40B4-BE49-F238E27FC236}">
                <a16:creationId xmlns:a16="http://schemas.microsoft.com/office/drawing/2014/main" id="{BCA2250D-D015-6A41-9474-7816C3743DDF}"/>
              </a:ext>
            </a:extLst>
          </p:cNvPr>
          <p:cNvSpPr txBox="1"/>
          <p:nvPr/>
        </p:nvSpPr>
        <p:spPr>
          <a:xfrm>
            <a:off x="2074973" y="1513699"/>
            <a:ext cx="972000" cy="461665"/>
          </a:xfrm>
          <a:prstGeom prst="rect">
            <a:avLst/>
          </a:prstGeom>
          <a:noFill/>
        </p:spPr>
        <p:txBody>
          <a:bodyPr wrap="square" rtlCol="0" anchor="ctr">
            <a:spAutoFit/>
          </a:bodyPr>
          <a:lstStyle>
            <a:defPPr>
              <a:defRPr lang="en-US"/>
            </a:defPPr>
            <a:lvl1pPr>
              <a:defRPr sz="1600" b="1">
                <a:solidFill>
                  <a:schemeClr val="tx2"/>
                </a:solidFill>
                <a:latin typeface="HELVETICA NEUE THIN" panose="020B0403020202020204" pitchFamily="34" charset="0"/>
                <a:ea typeface="HELVETICA NEUE THIN" panose="020B0403020202020204" pitchFamily="34" charset="0"/>
              </a:defRPr>
            </a:lvl1pPr>
          </a:lstStyle>
          <a:p>
            <a:pPr algn="ctr"/>
            <a:r>
              <a:rPr lang="en-US" sz="1200" b="0" dirty="0"/>
              <a:t>Due Diligence</a:t>
            </a:r>
          </a:p>
        </p:txBody>
      </p:sp>
      <p:sp>
        <p:nvSpPr>
          <p:cNvPr id="23" name="TextBox 22">
            <a:extLst>
              <a:ext uri="{FF2B5EF4-FFF2-40B4-BE49-F238E27FC236}">
                <a16:creationId xmlns:a16="http://schemas.microsoft.com/office/drawing/2014/main" id="{64DA8AA3-1C0E-5646-8BFB-A78476EAC638}"/>
              </a:ext>
            </a:extLst>
          </p:cNvPr>
          <p:cNvSpPr txBox="1"/>
          <p:nvPr/>
        </p:nvSpPr>
        <p:spPr>
          <a:xfrm>
            <a:off x="3456228" y="1513699"/>
            <a:ext cx="972000" cy="461665"/>
          </a:xfrm>
          <a:prstGeom prst="rect">
            <a:avLst/>
          </a:prstGeom>
          <a:noFill/>
        </p:spPr>
        <p:txBody>
          <a:bodyPr wrap="square" rtlCol="0" anchor="ctr">
            <a:spAutoFit/>
          </a:bodyPr>
          <a:lstStyle>
            <a:defPPr>
              <a:defRPr lang="en-US"/>
            </a:defPPr>
            <a:lvl1pPr>
              <a:defRPr sz="1600" b="1">
                <a:solidFill>
                  <a:schemeClr val="tx2"/>
                </a:solidFill>
                <a:latin typeface="HELVETICA NEUE THIN" panose="020B0403020202020204" pitchFamily="34" charset="0"/>
                <a:ea typeface="HELVETICA NEUE THIN" panose="020B0403020202020204" pitchFamily="34" charset="0"/>
              </a:defRPr>
            </a:lvl1pPr>
          </a:lstStyle>
          <a:p>
            <a:pPr algn="ctr"/>
            <a:r>
              <a:rPr lang="en-US" sz="1200" b="0" dirty="0"/>
              <a:t>Monitoring &amp; Reporting</a:t>
            </a:r>
          </a:p>
        </p:txBody>
      </p:sp>
      <p:sp>
        <p:nvSpPr>
          <p:cNvPr id="24" name="TextBox 23">
            <a:extLst>
              <a:ext uri="{FF2B5EF4-FFF2-40B4-BE49-F238E27FC236}">
                <a16:creationId xmlns:a16="http://schemas.microsoft.com/office/drawing/2014/main" id="{A474A48E-9390-3D48-92AA-C595610755C0}"/>
              </a:ext>
            </a:extLst>
          </p:cNvPr>
          <p:cNvSpPr txBox="1"/>
          <p:nvPr/>
        </p:nvSpPr>
        <p:spPr>
          <a:xfrm>
            <a:off x="4825486" y="1606032"/>
            <a:ext cx="972000" cy="276999"/>
          </a:xfrm>
          <a:prstGeom prst="rect">
            <a:avLst/>
          </a:prstGeom>
          <a:noFill/>
        </p:spPr>
        <p:txBody>
          <a:bodyPr wrap="square" rtlCol="0" anchor="ctr">
            <a:spAutoFit/>
          </a:bodyPr>
          <a:lstStyle>
            <a:defPPr>
              <a:defRPr lang="en-US"/>
            </a:defPPr>
            <a:lvl1pPr>
              <a:defRPr sz="1600" b="1">
                <a:solidFill>
                  <a:schemeClr val="tx2"/>
                </a:solidFill>
                <a:latin typeface="HELVETICA NEUE THIN" panose="020B0403020202020204" pitchFamily="34" charset="0"/>
                <a:ea typeface="HELVETICA NEUE THIN" panose="020B0403020202020204" pitchFamily="34" charset="0"/>
              </a:defRPr>
            </a:lvl1pPr>
          </a:lstStyle>
          <a:p>
            <a:pPr algn="ctr"/>
            <a:r>
              <a:rPr lang="en-US" sz="1200" b="0" dirty="0"/>
              <a:t>Exit</a:t>
            </a:r>
          </a:p>
        </p:txBody>
      </p:sp>
      <p:sp>
        <p:nvSpPr>
          <p:cNvPr id="25" name="Rectangle 24">
            <a:extLst>
              <a:ext uri="{FF2B5EF4-FFF2-40B4-BE49-F238E27FC236}">
                <a16:creationId xmlns:a16="http://schemas.microsoft.com/office/drawing/2014/main" id="{08A8FA51-2DC9-5A48-9332-F534BB69FEA2}"/>
              </a:ext>
            </a:extLst>
          </p:cNvPr>
          <p:cNvSpPr/>
          <p:nvPr/>
        </p:nvSpPr>
        <p:spPr>
          <a:xfrm>
            <a:off x="6233023" y="606038"/>
            <a:ext cx="5385333" cy="6009337"/>
          </a:xfrm>
          <a:prstGeom prst="rect">
            <a:avLst/>
          </a:prstGeom>
          <a:noFill/>
        </p:spPr>
        <p:txBody>
          <a:bodyPr wrap="square" rtlCol="0">
            <a:spAutoFit/>
          </a:bodyPr>
          <a:lstStyle/>
          <a:p>
            <a:pPr algn="just">
              <a:spcAft>
                <a:spcPts val="1300"/>
              </a:spcAft>
              <a:buClr>
                <a:schemeClr val="accent2"/>
              </a:buClr>
            </a:pPr>
            <a:r>
              <a:rPr lang="en-GB" sz="1100" dirty="0">
                <a:solidFill>
                  <a:schemeClr val="tx2"/>
                </a:solidFill>
                <a:latin typeface="Helvetica Neue Thin" panose="020B0403020202020204" pitchFamily="34" charset="0"/>
                <a:ea typeface="Helvetica Neue Thin" panose="020B0403020202020204" pitchFamily="34" charset="0"/>
              </a:rPr>
              <a:t>However, we know that ESG is not a box-ticking exercise or a numbers game, and so a questionnaire serves as the starting point for conversations and deeper engagements with our companies on ESG topics.</a:t>
            </a:r>
            <a:endParaRPr lang="en-GB" sz="300" dirty="0">
              <a:solidFill>
                <a:schemeClr val="tx2"/>
              </a:solidFill>
              <a:latin typeface="Helvetica Neue Thin" panose="020B0403020202020204" pitchFamily="34" charset="0"/>
              <a:ea typeface="Helvetica Neue Thin" panose="020B0403020202020204" pitchFamily="34" charset="0"/>
            </a:endParaRPr>
          </a:p>
          <a:p>
            <a:pPr algn="just">
              <a:spcAft>
                <a:spcPts val="1300"/>
              </a:spcAft>
              <a:buClr>
                <a:schemeClr val="accent2"/>
              </a:buClr>
            </a:pPr>
            <a:r>
              <a:rPr lang="en-GB" sz="1100" dirty="0">
                <a:solidFill>
                  <a:schemeClr val="tx2"/>
                </a:solidFill>
                <a:latin typeface="Helvetica Neue Thin" panose="020B0403020202020204" pitchFamily="34" charset="0"/>
                <a:ea typeface="Helvetica Neue Thin" panose="020B0403020202020204" pitchFamily="34" charset="0"/>
              </a:rPr>
              <a:t>We also know that, for the young, fast-growing companies we invest in, constantly juggling with constrained resources as they expand, time spent on these issues can sometimes be seen as a distraction from their ambitious growth plans. TempoCap therefore has an important role to play as a forcing function for ESG, while keeping an eye on materiality and maintaining a pragmatic operational approach. Our focus, as technology investors, has typically been on areas such as diversity and inclusion, employee engagement, good governance, customer privacy and data security. However, we do place more emphasis on environmental risks too these days.</a:t>
            </a:r>
          </a:p>
          <a:p>
            <a:pPr algn="just">
              <a:spcAft>
                <a:spcPts val="1300"/>
              </a:spcAft>
              <a:buClr>
                <a:schemeClr val="accent2"/>
              </a:buClr>
            </a:pPr>
            <a:r>
              <a:rPr lang="en-GB" sz="1100" dirty="0">
                <a:solidFill>
                  <a:schemeClr val="tx2"/>
                </a:solidFill>
                <a:latin typeface="Helvetica Neue Thin" panose="020B0403020202020204" pitchFamily="34" charset="0"/>
                <a:ea typeface="Helvetica Neue Thin" panose="020B0403020202020204" pitchFamily="34" charset="0"/>
              </a:rPr>
              <a:t>This report presents our confidential ESG assessment of each portfolio company, with 81% of our actively managed portfolio companies providing their responses in 2023, providing data covering the period from 1</a:t>
            </a:r>
            <a:r>
              <a:rPr lang="en-GB" sz="1100" baseline="30000" dirty="0">
                <a:solidFill>
                  <a:schemeClr val="tx2"/>
                </a:solidFill>
                <a:latin typeface="Helvetica Neue Thin" panose="020B0403020202020204" pitchFamily="34" charset="0"/>
                <a:ea typeface="Helvetica Neue Thin" panose="020B0403020202020204" pitchFamily="34" charset="0"/>
              </a:rPr>
              <a:t>st</a:t>
            </a:r>
            <a:r>
              <a:rPr lang="en-GB" sz="1100" dirty="0">
                <a:solidFill>
                  <a:schemeClr val="tx2"/>
                </a:solidFill>
                <a:latin typeface="Helvetica Neue Thin" panose="020B0403020202020204" pitchFamily="34" charset="0"/>
                <a:ea typeface="Helvetica Neue Thin" panose="020B0403020202020204" pitchFamily="34" charset="0"/>
              </a:rPr>
              <a:t> January to 31</a:t>
            </a:r>
            <a:r>
              <a:rPr lang="en-GB" sz="1100" baseline="30000" dirty="0">
                <a:solidFill>
                  <a:schemeClr val="tx2"/>
                </a:solidFill>
                <a:latin typeface="Helvetica Neue Thin" panose="020B0403020202020204" pitchFamily="34" charset="0"/>
                <a:ea typeface="Helvetica Neue Thin" panose="020B0403020202020204" pitchFamily="34" charset="0"/>
              </a:rPr>
              <a:t>st</a:t>
            </a:r>
            <a:r>
              <a:rPr lang="en-GB" sz="1100" dirty="0">
                <a:solidFill>
                  <a:schemeClr val="tx2"/>
                </a:solidFill>
                <a:latin typeface="Helvetica Neue Thin" panose="020B0403020202020204" pitchFamily="34" charset="0"/>
                <a:ea typeface="Helvetica Neue Thin" panose="020B0403020202020204" pitchFamily="34" charset="0"/>
              </a:rPr>
              <a:t> December 2022. Our assessments indicate that given their level of maturity, TempoCap’s portfolio companies continue to score well in both our questionnaire and follow up engagements with regard to </a:t>
            </a:r>
            <a:r>
              <a:rPr lang="en-GB" sz="1100" i="1" dirty="0">
                <a:solidFill>
                  <a:schemeClr val="tx2"/>
                </a:solidFill>
                <a:latin typeface="Helvetica Neue Thin" panose="020B0403020202020204" pitchFamily="34" charset="0"/>
                <a:ea typeface="Helvetica Neue Thin" panose="020B0403020202020204" pitchFamily="34" charset="0"/>
              </a:rPr>
              <a:t>social </a:t>
            </a:r>
            <a:r>
              <a:rPr lang="en-GB" sz="1100" dirty="0">
                <a:solidFill>
                  <a:schemeClr val="tx2"/>
                </a:solidFill>
                <a:latin typeface="Helvetica Neue Thin" panose="020B0403020202020204" pitchFamily="34" charset="0"/>
                <a:ea typeface="Helvetica Neue Thin" panose="020B0403020202020204" pitchFamily="34" charset="0"/>
              </a:rPr>
              <a:t>and</a:t>
            </a:r>
            <a:r>
              <a:rPr lang="en-GB" sz="1100" i="1" dirty="0">
                <a:solidFill>
                  <a:schemeClr val="tx2"/>
                </a:solidFill>
                <a:latin typeface="Helvetica Neue Thin" panose="020B0403020202020204" pitchFamily="34" charset="0"/>
                <a:ea typeface="Helvetica Neue Thin" panose="020B0403020202020204" pitchFamily="34" charset="0"/>
              </a:rPr>
              <a:t> governance</a:t>
            </a:r>
            <a:r>
              <a:rPr lang="en-GB" sz="1100" dirty="0">
                <a:solidFill>
                  <a:schemeClr val="tx2"/>
                </a:solidFill>
                <a:latin typeface="Helvetica Neue Thin" panose="020B0403020202020204" pitchFamily="34" charset="0"/>
                <a:ea typeface="Helvetica Neue Thin" panose="020B0403020202020204" pitchFamily="34" charset="0"/>
              </a:rPr>
              <a:t> </a:t>
            </a:r>
            <a:r>
              <a:rPr lang="en-GB" sz="1100" i="1" dirty="0">
                <a:solidFill>
                  <a:schemeClr val="tx2"/>
                </a:solidFill>
                <a:latin typeface="Helvetica Neue Thin" panose="020B0403020202020204" pitchFamily="34" charset="0"/>
                <a:ea typeface="Helvetica Neue Thin" panose="020B0403020202020204" pitchFamily="34" charset="0"/>
              </a:rPr>
              <a:t>topics</a:t>
            </a:r>
            <a:r>
              <a:rPr lang="en-GB" sz="1100" dirty="0">
                <a:solidFill>
                  <a:schemeClr val="tx2"/>
                </a:solidFill>
                <a:latin typeface="Helvetica Neue Thin" panose="020B0403020202020204" pitchFamily="34" charset="0"/>
                <a:ea typeface="Helvetica Neue Thin" panose="020B0403020202020204" pitchFamily="34" charset="0"/>
              </a:rPr>
              <a:t> measured, but still have more to do when it comes to </a:t>
            </a:r>
            <a:r>
              <a:rPr lang="en-GB" sz="1100" i="1" dirty="0">
                <a:solidFill>
                  <a:schemeClr val="tx2"/>
                </a:solidFill>
                <a:latin typeface="Helvetica Neue Thin" panose="020B0403020202020204" pitchFamily="34" charset="0"/>
                <a:ea typeface="Helvetica Neue Thin" panose="020B0403020202020204" pitchFamily="34" charset="0"/>
              </a:rPr>
              <a:t>environmental topics</a:t>
            </a:r>
            <a:r>
              <a:rPr lang="en-GB" sz="1100" dirty="0">
                <a:solidFill>
                  <a:schemeClr val="tx2"/>
                </a:solidFill>
                <a:latin typeface="Helvetica Neue Thin" panose="020B0403020202020204" pitchFamily="34" charset="0"/>
                <a:ea typeface="Helvetica Neue Thin" panose="020B0403020202020204" pitchFamily="34" charset="0"/>
              </a:rPr>
              <a:t>. </a:t>
            </a:r>
          </a:p>
          <a:p>
            <a:pPr algn="just">
              <a:spcAft>
                <a:spcPts val="1300"/>
              </a:spcAft>
              <a:buClr>
                <a:schemeClr val="accent2"/>
              </a:buClr>
            </a:pPr>
            <a:r>
              <a:rPr lang="en-GB" sz="1100" dirty="0">
                <a:solidFill>
                  <a:schemeClr val="tx2"/>
                </a:solidFill>
                <a:latin typeface="Helvetica Neue Thin" panose="020B0403020202020204" pitchFamily="34" charset="0"/>
                <a:ea typeface="Helvetica Neue Thin" panose="020B0403020202020204" pitchFamily="34" charset="0"/>
              </a:rPr>
              <a:t>This result is not unexpected; our young and fast-growing technology businesses typically enjoy positive working environments for their staff, improve governance structures as they mature, and may give less consideration to environmental factors or policies, such as the evaluation of carbon footprints, until reaching a certain level of scale. While these are rarely carbon intensive businesses, with most companies writing software code, we continue to drive our companies forward on this – with </a:t>
            </a:r>
            <a:r>
              <a:rPr lang="en-GB" sz="1100" dirty="0" err="1">
                <a:solidFill>
                  <a:schemeClr val="tx2"/>
                </a:solidFill>
                <a:latin typeface="Helvetica Neue Thin" panose="020B0403020202020204" pitchFamily="34" charset="0"/>
                <a:ea typeface="Helvetica Neue Thin" panose="020B0403020202020204" pitchFamily="34" charset="0"/>
              </a:rPr>
              <a:t>TempoCap</a:t>
            </a:r>
            <a:r>
              <a:rPr lang="en-GB" sz="1100" dirty="0">
                <a:solidFill>
                  <a:schemeClr val="tx2"/>
                </a:solidFill>
                <a:latin typeface="Helvetica Neue Thin" panose="020B0403020202020204" pitchFamily="34" charset="0"/>
                <a:ea typeface="Helvetica Neue Thin" panose="020B0403020202020204" pitchFamily="34" charset="0"/>
              </a:rPr>
              <a:t> calculating (and offsetting) its own carbon footprint for many years now. We are pleased to report some progress here, with an increasing number of our companies paying more attention to environmental factors, and the number that are now calculating their carbon footprint trebling over the last year. With commitments from several others to do the same in 2024, we hope to move from around a tenth of the portfolio calculating its carbon footprint a year ago, to at least half doing so next year. </a:t>
            </a:r>
            <a:endParaRPr lang="en-GB" sz="1200" dirty="0">
              <a:solidFill>
                <a:schemeClr val="tx2"/>
              </a:solidFill>
              <a:highlight>
                <a:srgbClr val="FFFF00"/>
              </a:highlight>
              <a:latin typeface="Helvetica Neue Thin" panose="020B0403020202020204" pitchFamily="34" charset="0"/>
              <a:ea typeface="Helvetica Neue Thin" panose="020B0403020202020204" pitchFamily="34" charset="0"/>
            </a:endParaRPr>
          </a:p>
        </p:txBody>
      </p:sp>
      <p:sp>
        <p:nvSpPr>
          <p:cNvPr id="26" name="Slide Number Placeholder 3">
            <a:extLst>
              <a:ext uri="{FF2B5EF4-FFF2-40B4-BE49-F238E27FC236}">
                <a16:creationId xmlns:a16="http://schemas.microsoft.com/office/drawing/2014/main" id="{DDE42D1A-0FFE-D549-91BC-7AC52F3EC5A1}"/>
              </a:ext>
            </a:extLst>
          </p:cNvPr>
          <p:cNvSpPr txBox="1">
            <a:spLocks/>
          </p:cNvSpPr>
          <p:nvPr/>
        </p:nvSpPr>
        <p:spPr>
          <a:xfrm>
            <a:off x="8932800" y="62747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Helvetica Neue Thin" panose="020B0403020202020204" pitchFamily="34" charset="0"/>
                <a:ea typeface="Helvetica Neue Thin" panose="020B0403020202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D93768-38EC-1B4D-A024-C98A3E6B1F0B}" type="slidenum">
              <a:rPr lang="en-US" smtClean="0">
                <a:solidFill>
                  <a:schemeClr val="bg2"/>
                </a:solidFill>
              </a:rPr>
              <a:pPr/>
              <a:t>5</a:t>
            </a:fld>
            <a:endParaRPr lang="en-US" dirty="0">
              <a:solidFill>
                <a:schemeClr val="bg2"/>
              </a:solidFill>
            </a:endParaRPr>
          </a:p>
        </p:txBody>
      </p:sp>
      <p:sp>
        <p:nvSpPr>
          <p:cNvPr id="32" name="Parallelogram 31">
            <a:extLst>
              <a:ext uri="{FF2B5EF4-FFF2-40B4-BE49-F238E27FC236}">
                <a16:creationId xmlns:a16="http://schemas.microsoft.com/office/drawing/2014/main" id="{978BF180-6E40-9348-93BF-FE9DB3690CD6}"/>
              </a:ext>
            </a:extLst>
          </p:cNvPr>
          <p:cNvSpPr/>
          <p:nvPr/>
        </p:nvSpPr>
        <p:spPr>
          <a:xfrm flipH="1">
            <a:off x="9737432" y="75297"/>
            <a:ext cx="2772000" cy="234000"/>
          </a:xfrm>
          <a:prstGeom prst="parallelogram">
            <a:avLst>
              <a:gd name="adj" fmla="val 109923"/>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0" bIns="0" rtlCol="0" anchor="t"/>
          <a:lstStyle/>
          <a:p>
            <a:r>
              <a:rPr lang="en-US" sz="1100" dirty="0">
                <a:latin typeface="Helvetica Neue" panose="02000503000000020004" pitchFamily="2" charset="0"/>
                <a:ea typeface="Helvetica Neue" panose="02000503000000020004" pitchFamily="2" charset="0"/>
                <a:cs typeface="Helvetica Neue" panose="02000503000000020004" pitchFamily="2" charset="0"/>
              </a:rPr>
              <a:t>COMMITMENT &amp; APPROACH</a:t>
            </a:r>
          </a:p>
        </p:txBody>
      </p:sp>
    </p:spTree>
    <p:extLst>
      <p:ext uri="{BB962C8B-B14F-4D97-AF65-F5344CB8AC3E}">
        <p14:creationId xmlns:p14="http://schemas.microsoft.com/office/powerpoint/2010/main" val="155487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Picture 6">
            <a:extLst>
              <a:ext uri="{FF2B5EF4-FFF2-40B4-BE49-F238E27FC236}">
                <a16:creationId xmlns:a16="http://schemas.microsoft.com/office/drawing/2014/main" id="{DFE79EB2-E16D-A74E-B5F8-2BB34558F86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8946" y="5605129"/>
            <a:ext cx="1988008" cy="442332"/>
          </a:xfrm>
          <a:prstGeom prst="rect">
            <a:avLst/>
          </a:prstGeom>
          <a:noFill/>
          <a:extLst>
            <a:ext uri="{909E8E84-426E-40DD-AFC4-6F175D3DCCD1}">
              <a14:hiddenFill xmlns:a14="http://schemas.microsoft.com/office/drawing/2010/main">
                <a:solidFill>
                  <a:srgbClr val="FFFFFF"/>
                </a:solidFill>
              </a14:hiddenFill>
            </a:ext>
          </a:extLst>
        </p:spPr>
      </p:pic>
      <p:sp>
        <p:nvSpPr>
          <p:cNvPr id="138" name="Rectangle 137">
            <a:extLst>
              <a:ext uri="{FF2B5EF4-FFF2-40B4-BE49-F238E27FC236}">
                <a16:creationId xmlns:a16="http://schemas.microsoft.com/office/drawing/2014/main" id="{21DDDF73-6F52-7B46-AC16-A3D811F92049}"/>
              </a:ext>
            </a:extLst>
          </p:cNvPr>
          <p:cNvSpPr/>
          <p:nvPr/>
        </p:nvSpPr>
        <p:spPr>
          <a:xfrm flipH="1">
            <a:off x="3410081" y="5673867"/>
            <a:ext cx="7417182" cy="288000"/>
          </a:xfrm>
          <a:prstGeom prst="rect">
            <a:avLst/>
          </a:prstGeom>
          <a:gradFill>
            <a:gsLst>
              <a:gs pos="0">
                <a:schemeClr val="bg1"/>
              </a:gs>
              <a:gs pos="40000">
                <a:schemeClr val="bg1">
                  <a:lumMod val="85000"/>
                </a:schemeClr>
              </a:gs>
              <a:gs pos="20000">
                <a:schemeClr val="bg1">
                  <a:lumMod val="95000"/>
                </a:schemeClr>
              </a:gs>
              <a:gs pos="60000">
                <a:schemeClr val="bg1">
                  <a:lumMod val="75000"/>
                </a:schemeClr>
              </a:gs>
              <a:gs pos="100000">
                <a:schemeClr val="bg1">
                  <a:lumMod val="50000"/>
                </a:schemeClr>
              </a:gs>
              <a:gs pos="80000">
                <a:schemeClr val="bg1">
                  <a:lumMod val="65000"/>
                </a:schemeClr>
              </a:gs>
            </a:gsLst>
            <a:lin ang="10800000" scaled="1"/>
          </a:gradFill>
          <a:ln>
            <a:solidFill>
              <a:schemeClr val="bg2"/>
            </a:solidFill>
          </a:ln>
          <a:effectLst>
            <a:outerShdw blurRad="508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tlCol="0" anchor="t"/>
          <a:lstStyle/>
          <a:p>
            <a:pPr algn="ctr"/>
            <a:endParaRPr lang="en-US" sz="1400" b="1" dirty="0">
              <a:solidFill>
                <a:schemeClr val="tx1">
                  <a:lumMod val="65000"/>
                  <a:lumOff val="35000"/>
                </a:schemeClr>
              </a:solidFill>
              <a:latin typeface="HELVETICA NEUE THIN" panose="020B0403020202020204" pitchFamily="34" charset="0"/>
              <a:ea typeface="HELVETICA NEUE THIN" panose="020B0403020202020204" pitchFamily="34" charset="0"/>
            </a:endParaRPr>
          </a:p>
        </p:txBody>
      </p:sp>
      <p:sp>
        <p:nvSpPr>
          <p:cNvPr id="143" name="TextBox 142">
            <a:extLst>
              <a:ext uri="{FF2B5EF4-FFF2-40B4-BE49-F238E27FC236}">
                <a16:creationId xmlns:a16="http://schemas.microsoft.com/office/drawing/2014/main" id="{61066124-823F-094A-9DAE-3A07BC9F6B27}"/>
              </a:ext>
            </a:extLst>
          </p:cNvPr>
          <p:cNvSpPr txBox="1"/>
          <p:nvPr/>
        </p:nvSpPr>
        <p:spPr>
          <a:xfrm>
            <a:off x="3376375" y="5686852"/>
            <a:ext cx="1181830" cy="276999"/>
          </a:xfrm>
          <a:prstGeom prst="rect">
            <a:avLst/>
          </a:prstGeom>
          <a:noFill/>
        </p:spPr>
        <p:txBody>
          <a:bodyPr wrap="square" rtlCol="0">
            <a:spAutoFit/>
          </a:bodyPr>
          <a:lstStyle/>
          <a:p>
            <a:pPr algn="ctr"/>
            <a:r>
              <a:rPr lang="en-US" sz="1200" dirty="0">
                <a:solidFill>
                  <a:schemeClr val="tx1">
                    <a:lumMod val="65000"/>
                    <a:lumOff val="35000"/>
                  </a:schemeClr>
                </a:solidFill>
                <a:latin typeface="Helvetica Neue Thin" panose="020B0403020202020204" pitchFamily="34" charset="0"/>
                <a:ea typeface="Helvetica Neue Thin" panose="020B0403020202020204" pitchFamily="34" charset="0"/>
                <a:cs typeface="Helvetica Neue" panose="02000503000000020004" pitchFamily="2" charset="0"/>
              </a:rPr>
              <a:t>Negligible</a:t>
            </a:r>
          </a:p>
        </p:txBody>
      </p:sp>
      <p:sp>
        <p:nvSpPr>
          <p:cNvPr id="144" name="TextBox 143">
            <a:extLst>
              <a:ext uri="{FF2B5EF4-FFF2-40B4-BE49-F238E27FC236}">
                <a16:creationId xmlns:a16="http://schemas.microsoft.com/office/drawing/2014/main" id="{D5A878E4-AB0B-A54B-9390-9E71487F9381}"/>
              </a:ext>
            </a:extLst>
          </p:cNvPr>
          <p:cNvSpPr txBox="1"/>
          <p:nvPr/>
        </p:nvSpPr>
        <p:spPr>
          <a:xfrm>
            <a:off x="4907902" y="5686852"/>
            <a:ext cx="1181830" cy="276999"/>
          </a:xfrm>
          <a:prstGeom prst="rect">
            <a:avLst/>
          </a:prstGeom>
          <a:noFill/>
        </p:spPr>
        <p:txBody>
          <a:bodyPr wrap="square" rtlCol="0">
            <a:spAutoFit/>
          </a:bodyPr>
          <a:lstStyle/>
          <a:p>
            <a:pPr algn="ctr"/>
            <a:r>
              <a:rPr lang="en-US" sz="1200" dirty="0">
                <a:solidFill>
                  <a:schemeClr val="tx1">
                    <a:lumMod val="65000"/>
                    <a:lumOff val="35000"/>
                  </a:schemeClr>
                </a:solidFill>
                <a:latin typeface="Helvetica Neue Thin" panose="020B0403020202020204" pitchFamily="34" charset="0"/>
                <a:ea typeface="Helvetica Neue Thin" panose="020B0403020202020204" pitchFamily="34" charset="0"/>
                <a:cs typeface="Helvetica Neue" panose="02000503000000020004" pitchFamily="2" charset="0"/>
              </a:rPr>
              <a:t>Low</a:t>
            </a:r>
          </a:p>
        </p:txBody>
      </p:sp>
      <p:sp>
        <p:nvSpPr>
          <p:cNvPr id="145" name="TextBox 144">
            <a:extLst>
              <a:ext uri="{FF2B5EF4-FFF2-40B4-BE49-F238E27FC236}">
                <a16:creationId xmlns:a16="http://schemas.microsoft.com/office/drawing/2014/main" id="{1DD8F410-467F-364F-A347-1793929C4EC8}"/>
              </a:ext>
            </a:extLst>
          </p:cNvPr>
          <p:cNvSpPr txBox="1"/>
          <p:nvPr/>
        </p:nvSpPr>
        <p:spPr>
          <a:xfrm>
            <a:off x="6493642" y="5686852"/>
            <a:ext cx="1181830" cy="276999"/>
          </a:xfrm>
          <a:prstGeom prst="rect">
            <a:avLst/>
          </a:prstGeom>
          <a:noFill/>
        </p:spPr>
        <p:txBody>
          <a:bodyPr wrap="square" rtlCol="0">
            <a:spAutoFit/>
          </a:bodyPr>
          <a:lstStyle/>
          <a:p>
            <a:pPr algn="ctr"/>
            <a:r>
              <a:rPr lang="en-US" sz="1200" dirty="0">
                <a:solidFill>
                  <a:schemeClr val="bg1">
                    <a:lumMod val="95000"/>
                  </a:schemeClr>
                </a:solidFill>
                <a:latin typeface="Helvetica Neue Thin" panose="020B0403020202020204" pitchFamily="34" charset="0"/>
                <a:ea typeface="Helvetica Neue Thin" panose="020B0403020202020204" pitchFamily="34" charset="0"/>
                <a:cs typeface="Helvetica Neue" panose="02000503000000020004" pitchFamily="2" charset="0"/>
              </a:rPr>
              <a:t>Medium</a:t>
            </a:r>
          </a:p>
        </p:txBody>
      </p:sp>
      <p:sp>
        <p:nvSpPr>
          <p:cNvPr id="146" name="TextBox 145">
            <a:extLst>
              <a:ext uri="{FF2B5EF4-FFF2-40B4-BE49-F238E27FC236}">
                <a16:creationId xmlns:a16="http://schemas.microsoft.com/office/drawing/2014/main" id="{9CCD9D3F-BD44-644B-8CE2-0EB82C1D0360}"/>
              </a:ext>
            </a:extLst>
          </p:cNvPr>
          <p:cNvSpPr txBox="1"/>
          <p:nvPr/>
        </p:nvSpPr>
        <p:spPr>
          <a:xfrm>
            <a:off x="8079382" y="5686852"/>
            <a:ext cx="1181830" cy="276999"/>
          </a:xfrm>
          <a:prstGeom prst="rect">
            <a:avLst/>
          </a:prstGeom>
          <a:noFill/>
        </p:spPr>
        <p:txBody>
          <a:bodyPr wrap="square" rtlCol="0">
            <a:spAutoFit/>
          </a:bodyPr>
          <a:lstStyle/>
          <a:p>
            <a:pPr algn="ctr"/>
            <a:r>
              <a:rPr lang="en-US" sz="1200" dirty="0">
                <a:solidFill>
                  <a:schemeClr val="bg1">
                    <a:lumMod val="95000"/>
                  </a:schemeClr>
                </a:solidFill>
                <a:latin typeface="Helvetica Neue Thin" panose="020B0403020202020204" pitchFamily="34" charset="0"/>
                <a:ea typeface="Helvetica Neue Thin" panose="020B0403020202020204" pitchFamily="34" charset="0"/>
                <a:cs typeface="Helvetica Neue" panose="02000503000000020004" pitchFamily="2" charset="0"/>
              </a:rPr>
              <a:t>High</a:t>
            </a:r>
          </a:p>
        </p:txBody>
      </p:sp>
      <p:sp>
        <p:nvSpPr>
          <p:cNvPr id="147" name="TextBox 146">
            <a:extLst>
              <a:ext uri="{FF2B5EF4-FFF2-40B4-BE49-F238E27FC236}">
                <a16:creationId xmlns:a16="http://schemas.microsoft.com/office/drawing/2014/main" id="{0E1EC6A5-A0B1-804D-8C95-14C5F9BAF8AB}"/>
              </a:ext>
            </a:extLst>
          </p:cNvPr>
          <p:cNvSpPr txBox="1"/>
          <p:nvPr/>
        </p:nvSpPr>
        <p:spPr>
          <a:xfrm>
            <a:off x="9665122" y="5686852"/>
            <a:ext cx="1181830" cy="276999"/>
          </a:xfrm>
          <a:prstGeom prst="rect">
            <a:avLst/>
          </a:prstGeom>
          <a:noFill/>
        </p:spPr>
        <p:txBody>
          <a:bodyPr wrap="square" rtlCol="0">
            <a:spAutoFit/>
          </a:bodyPr>
          <a:lstStyle/>
          <a:p>
            <a:pPr algn="ctr"/>
            <a:r>
              <a:rPr lang="en-US" sz="1200" dirty="0">
                <a:solidFill>
                  <a:schemeClr val="bg1">
                    <a:lumMod val="95000"/>
                  </a:schemeClr>
                </a:solidFill>
                <a:latin typeface="Helvetica Neue Thin" panose="020B0403020202020204" pitchFamily="34" charset="0"/>
                <a:ea typeface="Helvetica Neue Thin" panose="020B0403020202020204" pitchFamily="34" charset="0"/>
                <a:cs typeface="Helvetica Neue" panose="02000503000000020004" pitchFamily="2" charset="0"/>
              </a:rPr>
              <a:t>Severe</a:t>
            </a:r>
          </a:p>
        </p:txBody>
      </p:sp>
      <p:sp>
        <p:nvSpPr>
          <p:cNvPr id="53" name="TextBox 52">
            <a:extLst>
              <a:ext uri="{FF2B5EF4-FFF2-40B4-BE49-F238E27FC236}">
                <a16:creationId xmlns:a16="http://schemas.microsoft.com/office/drawing/2014/main" id="{8D018FC4-9A10-2B4F-AB45-80C8D47791B8}"/>
              </a:ext>
            </a:extLst>
          </p:cNvPr>
          <p:cNvSpPr txBox="1"/>
          <p:nvPr/>
        </p:nvSpPr>
        <p:spPr>
          <a:xfrm>
            <a:off x="5706275" y="5679366"/>
            <a:ext cx="1220906" cy="276999"/>
          </a:xfrm>
          <a:prstGeom prst="rect">
            <a:avLst/>
          </a:prstGeom>
          <a:noFill/>
        </p:spPr>
        <p:txBody>
          <a:bodyPr wrap="square" rtlCol="0">
            <a:spAutoFit/>
          </a:bodyPr>
          <a:lstStyle/>
          <a:p>
            <a:pPr algn="ctr"/>
            <a:r>
              <a:rPr lang="en-US" sz="1200" dirty="0">
                <a:solidFill>
                  <a:schemeClr val="bg1">
                    <a:lumMod val="75000"/>
                  </a:schemeClr>
                </a:solidFill>
                <a:latin typeface="Helvetica Neue Thin" panose="020B0403020202020204" pitchFamily="34" charset="0"/>
                <a:ea typeface="Helvetica Neue Thin" panose="020B0403020202020204" pitchFamily="34" charset="0"/>
                <a:cs typeface="Helvetica Neue" panose="02000503000000020004" pitchFamily="2" charset="0"/>
              </a:rPr>
              <a:t>20</a:t>
            </a:r>
          </a:p>
        </p:txBody>
      </p:sp>
      <p:sp>
        <p:nvSpPr>
          <p:cNvPr id="52" name="TextBox 51">
            <a:extLst>
              <a:ext uri="{FF2B5EF4-FFF2-40B4-BE49-F238E27FC236}">
                <a16:creationId xmlns:a16="http://schemas.microsoft.com/office/drawing/2014/main" id="{F5F368E3-0489-E742-8243-F660CE370818}"/>
              </a:ext>
            </a:extLst>
          </p:cNvPr>
          <p:cNvSpPr txBox="1"/>
          <p:nvPr/>
        </p:nvSpPr>
        <p:spPr>
          <a:xfrm>
            <a:off x="4268875" y="5679367"/>
            <a:ext cx="1181830" cy="276999"/>
          </a:xfrm>
          <a:prstGeom prst="rect">
            <a:avLst/>
          </a:prstGeom>
          <a:noFill/>
        </p:spPr>
        <p:txBody>
          <a:bodyPr wrap="square" rtlCol="0">
            <a:spAutoFit/>
          </a:bodyPr>
          <a:lstStyle/>
          <a:p>
            <a:pPr algn="ctr"/>
            <a:r>
              <a:rPr lang="en-US" sz="1200" dirty="0">
                <a:solidFill>
                  <a:schemeClr val="bg1">
                    <a:lumMod val="75000"/>
                  </a:schemeClr>
                </a:solidFill>
                <a:latin typeface="Helvetica Neue Thin" panose="020B0403020202020204" pitchFamily="34" charset="0"/>
                <a:ea typeface="Helvetica Neue Thin" panose="020B0403020202020204" pitchFamily="34" charset="0"/>
                <a:cs typeface="Helvetica Neue" panose="02000503000000020004" pitchFamily="2" charset="0"/>
              </a:rPr>
              <a:t>10</a:t>
            </a:r>
          </a:p>
        </p:txBody>
      </p:sp>
      <p:sp>
        <p:nvSpPr>
          <p:cNvPr id="54" name="TextBox 53">
            <a:extLst>
              <a:ext uri="{FF2B5EF4-FFF2-40B4-BE49-F238E27FC236}">
                <a16:creationId xmlns:a16="http://schemas.microsoft.com/office/drawing/2014/main" id="{6F3B01C6-FC26-D74D-80B9-2E7F247E65C3}"/>
              </a:ext>
            </a:extLst>
          </p:cNvPr>
          <p:cNvSpPr txBox="1"/>
          <p:nvPr/>
        </p:nvSpPr>
        <p:spPr>
          <a:xfrm>
            <a:off x="7274328" y="5685860"/>
            <a:ext cx="1181830" cy="276999"/>
          </a:xfrm>
          <a:prstGeom prst="rect">
            <a:avLst/>
          </a:prstGeom>
          <a:noFill/>
        </p:spPr>
        <p:txBody>
          <a:bodyPr wrap="square" rtlCol="0">
            <a:spAutoFit/>
          </a:bodyPr>
          <a:lstStyle/>
          <a:p>
            <a:pPr algn="ctr"/>
            <a:r>
              <a:rPr lang="en-US" sz="1200" dirty="0">
                <a:solidFill>
                  <a:schemeClr val="bg1">
                    <a:lumMod val="85000"/>
                  </a:schemeClr>
                </a:solidFill>
                <a:latin typeface="Helvetica Neue Thin" panose="020B0403020202020204" pitchFamily="34" charset="0"/>
                <a:ea typeface="Helvetica Neue Thin" panose="020B0403020202020204" pitchFamily="34" charset="0"/>
                <a:cs typeface="Helvetica Neue" panose="02000503000000020004" pitchFamily="2" charset="0"/>
              </a:rPr>
              <a:t>30</a:t>
            </a:r>
          </a:p>
        </p:txBody>
      </p:sp>
      <p:sp>
        <p:nvSpPr>
          <p:cNvPr id="59" name="TextBox 58">
            <a:extLst>
              <a:ext uri="{FF2B5EF4-FFF2-40B4-BE49-F238E27FC236}">
                <a16:creationId xmlns:a16="http://schemas.microsoft.com/office/drawing/2014/main" id="{4ECDCE00-DBED-AE4E-9A57-491C15DC7906}"/>
              </a:ext>
            </a:extLst>
          </p:cNvPr>
          <p:cNvSpPr txBox="1"/>
          <p:nvPr/>
        </p:nvSpPr>
        <p:spPr>
          <a:xfrm>
            <a:off x="8739991" y="5682500"/>
            <a:ext cx="1181830" cy="276999"/>
          </a:xfrm>
          <a:prstGeom prst="rect">
            <a:avLst/>
          </a:prstGeom>
          <a:noFill/>
        </p:spPr>
        <p:txBody>
          <a:bodyPr wrap="square" rtlCol="0">
            <a:spAutoFit/>
          </a:bodyPr>
          <a:lstStyle/>
          <a:p>
            <a:pPr algn="ctr"/>
            <a:r>
              <a:rPr lang="en-US" sz="1200" dirty="0">
                <a:solidFill>
                  <a:schemeClr val="bg1">
                    <a:lumMod val="75000"/>
                  </a:schemeClr>
                </a:solidFill>
                <a:latin typeface="Helvetica Neue Thin" panose="020B0403020202020204" pitchFamily="34" charset="0"/>
                <a:ea typeface="Helvetica Neue Thin" panose="020B0403020202020204" pitchFamily="34" charset="0"/>
                <a:cs typeface="Helvetica Neue" panose="02000503000000020004" pitchFamily="2" charset="0"/>
              </a:rPr>
              <a:t>40</a:t>
            </a:r>
          </a:p>
        </p:txBody>
      </p:sp>
      <p:sp>
        <p:nvSpPr>
          <p:cNvPr id="77" name="Parallelogram 76">
            <a:extLst>
              <a:ext uri="{FF2B5EF4-FFF2-40B4-BE49-F238E27FC236}">
                <a16:creationId xmlns:a16="http://schemas.microsoft.com/office/drawing/2014/main" id="{E6838F4F-3B89-2946-9B46-3CEAE50D0195}"/>
              </a:ext>
            </a:extLst>
          </p:cNvPr>
          <p:cNvSpPr/>
          <p:nvPr/>
        </p:nvSpPr>
        <p:spPr>
          <a:xfrm flipH="1">
            <a:off x="9737432" y="75297"/>
            <a:ext cx="2772000" cy="234000"/>
          </a:xfrm>
          <a:prstGeom prst="parallelogram">
            <a:avLst>
              <a:gd name="adj" fmla="val 109923"/>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0" bIns="0" rtlCol="0" anchor="t"/>
          <a:lstStyle/>
          <a:p>
            <a:r>
              <a:rPr lang="en-US" sz="1100" dirty="0">
                <a:latin typeface="Helvetica Neue" panose="02000503000000020004" pitchFamily="2" charset="0"/>
                <a:ea typeface="Helvetica Neue" panose="02000503000000020004" pitchFamily="2" charset="0"/>
                <a:cs typeface="Helvetica Neue" panose="02000503000000020004" pitchFamily="2" charset="0"/>
              </a:rPr>
              <a:t>COMMITMENT &amp; APPROACH</a:t>
            </a:r>
          </a:p>
        </p:txBody>
      </p:sp>
      <p:grpSp>
        <p:nvGrpSpPr>
          <p:cNvPr id="10" name="Group 9">
            <a:extLst>
              <a:ext uri="{FF2B5EF4-FFF2-40B4-BE49-F238E27FC236}">
                <a16:creationId xmlns:a16="http://schemas.microsoft.com/office/drawing/2014/main" id="{BC8880F8-9C9F-918A-E1FF-8A2275F097BB}"/>
              </a:ext>
            </a:extLst>
          </p:cNvPr>
          <p:cNvGrpSpPr/>
          <p:nvPr/>
        </p:nvGrpSpPr>
        <p:grpSpPr>
          <a:xfrm>
            <a:off x="529041" y="2627560"/>
            <a:ext cx="2015999" cy="2597619"/>
            <a:chOff x="529041" y="1017947"/>
            <a:chExt cx="2015999" cy="2597619"/>
          </a:xfrm>
        </p:grpSpPr>
        <p:sp>
          <p:nvSpPr>
            <p:cNvPr id="27" name="Rounded Rectangle 80">
              <a:extLst>
                <a:ext uri="{FF2B5EF4-FFF2-40B4-BE49-F238E27FC236}">
                  <a16:creationId xmlns:a16="http://schemas.microsoft.com/office/drawing/2014/main" id="{C25F104E-94E0-6CF7-0243-04FB9C95E29A}"/>
                </a:ext>
              </a:extLst>
            </p:cNvPr>
            <p:cNvSpPr>
              <a:spLocks/>
            </p:cNvSpPr>
            <p:nvPr/>
          </p:nvSpPr>
          <p:spPr>
            <a:xfrm>
              <a:off x="529041" y="1017947"/>
              <a:ext cx="2015999" cy="2597619"/>
            </a:xfrm>
            <a:prstGeom prst="roundRect">
              <a:avLst>
                <a:gd name="adj" fmla="val 1492"/>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tlCol="0" anchor="t"/>
            <a:lstStyle/>
            <a:p>
              <a:pPr algn="ctr"/>
              <a:endParaRPr lang="en-US" sz="800" b="1" dirty="0">
                <a:solidFill>
                  <a:schemeClr val="bg1"/>
                </a:solidFill>
                <a:latin typeface="HELVETICA NEUE THIN" panose="020B0403020202020204" pitchFamily="34" charset="0"/>
                <a:ea typeface="HELVETICA NEUE THIN" panose="020B0403020202020204" pitchFamily="34" charset="0"/>
              </a:endParaRPr>
            </a:p>
            <a:p>
              <a:pPr algn="ctr"/>
              <a:r>
                <a:rPr lang="en-US" sz="800" b="1" dirty="0">
                  <a:solidFill>
                    <a:schemeClr val="bg1"/>
                  </a:solidFill>
                  <a:latin typeface="HELVETICA NEUE THIN" panose="020B0403020202020204" pitchFamily="34" charset="0"/>
                  <a:ea typeface="HELVETICA NEUE THIN" panose="020B0403020202020204" pitchFamily="34" charset="0"/>
                </a:rPr>
                <a:t>$1.5bn Enterprise Value</a:t>
              </a: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r>
                <a:rPr lang="en-US" sz="1050" b="1" dirty="0">
                  <a:solidFill>
                    <a:schemeClr val="bg1">
                      <a:lumMod val="50000"/>
                    </a:schemeClr>
                  </a:solidFill>
                  <a:latin typeface="HELVETICA NEUE THIN" panose="020B0403020202020204" pitchFamily="34" charset="0"/>
                  <a:ea typeface="HELVETICA NEUE THIN" panose="020B0403020202020204" pitchFamily="34" charset="0"/>
                </a:rPr>
                <a:t>acquired by</a:t>
              </a: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p:txBody>
        </p:sp>
        <p:sp>
          <p:nvSpPr>
            <p:cNvPr id="67" name="TextBox 66">
              <a:extLst>
                <a:ext uri="{FF2B5EF4-FFF2-40B4-BE49-F238E27FC236}">
                  <a16:creationId xmlns:a16="http://schemas.microsoft.com/office/drawing/2014/main" id="{E911624E-6735-9948-AEAC-5FF205920C88}"/>
                </a:ext>
              </a:extLst>
            </p:cNvPr>
            <p:cNvSpPr txBox="1">
              <a:spLocks noChangeAspect="1"/>
            </p:cNvSpPr>
            <p:nvPr/>
          </p:nvSpPr>
          <p:spPr>
            <a:xfrm>
              <a:off x="686242" y="2215414"/>
              <a:ext cx="468000" cy="468000"/>
            </a:xfrm>
            <a:prstGeom prst="ellipse">
              <a:avLst/>
            </a:prstGeom>
            <a:solidFill>
              <a:schemeClr val="accent2"/>
            </a:solidFill>
          </p:spPr>
          <p:txBody>
            <a:bodyPr wrap="none" rtlCol="0" anchor="ctr">
              <a:noAutofit/>
            </a:bodyPr>
            <a:lstStyle/>
            <a:p>
              <a:pPr algn="ctr"/>
              <a:r>
                <a:rPr lang="en-US" sz="1000" b="1" dirty="0">
                  <a:solidFill>
                    <a:schemeClr val="bg1"/>
                  </a:solidFill>
                  <a:latin typeface="Helvetica Neue Thin" panose="020B0403020202020204" pitchFamily="34" charset="0"/>
                  <a:ea typeface="Helvetica Neue Thin" panose="020B0403020202020204" pitchFamily="34" charset="0"/>
                </a:rPr>
                <a:t>Top</a:t>
              </a:r>
            </a:p>
            <a:p>
              <a:pPr algn="ctr"/>
              <a:r>
                <a:rPr lang="en-US" sz="1000" b="1" dirty="0">
                  <a:solidFill>
                    <a:schemeClr val="bg1"/>
                  </a:solidFill>
                  <a:latin typeface="Helvetica Neue Thin" panose="020B0403020202020204" pitchFamily="34" charset="0"/>
                  <a:ea typeface="Helvetica Neue Thin" panose="020B0403020202020204" pitchFamily="34" charset="0"/>
                </a:rPr>
                <a:t>14%</a:t>
              </a:r>
            </a:p>
          </p:txBody>
        </p:sp>
        <p:sp>
          <p:nvSpPr>
            <p:cNvPr id="70" name="TextBox 69">
              <a:extLst>
                <a:ext uri="{FF2B5EF4-FFF2-40B4-BE49-F238E27FC236}">
                  <a16:creationId xmlns:a16="http://schemas.microsoft.com/office/drawing/2014/main" id="{9071B6ED-1704-3C45-BA87-C73351E1328B}"/>
                </a:ext>
              </a:extLst>
            </p:cNvPr>
            <p:cNvSpPr txBox="1"/>
            <p:nvPr/>
          </p:nvSpPr>
          <p:spPr>
            <a:xfrm>
              <a:off x="555096" y="2633996"/>
              <a:ext cx="763552" cy="646331"/>
            </a:xfrm>
            <a:prstGeom prst="rect">
              <a:avLst/>
            </a:prstGeom>
            <a:noFill/>
          </p:spPr>
          <p:txBody>
            <a:bodyPr wrap="square" lIns="36000" rIns="36000" rtlCol="0">
              <a:spAutoFit/>
            </a:bodyPr>
            <a:lstStyle/>
            <a:p>
              <a:pPr algn="ctr"/>
              <a:r>
                <a:rPr lang="en-US" sz="900" dirty="0">
                  <a:solidFill>
                    <a:schemeClr val="tx1">
                      <a:lumMod val="65000"/>
                      <a:lumOff val="35000"/>
                    </a:schemeClr>
                  </a:solidFill>
                  <a:latin typeface="Helvetica Neue Thin" panose="020B0403020202020204" pitchFamily="34" charset="0"/>
                  <a:ea typeface="Helvetica Neue Thin" panose="020B0403020202020204" pitchFamily="34" charset="0"/>
                  <a:cs typeface="Helvetica Neue" panose="02000503000000020004" pitchFamily="2" charset="0"/>
                </a:rPr>
                <a:t>Rating vs. </a:t>
              </a:r>
            </a:p>
            <a:p>
              <a:pPr algn="ctr"/>
              <a:r>
                <a:rPr lang="en-US" sz="900" dirty="0">
                  <a:solidFill>
                    <a:schemeClr val="tx1">
                      <a:lumMod val="65000"/>
                      <a:lumOff val="35000"/>
                    </a:schemeClr>
                  </a:solidFill>
                  <a:latin typeface="Helvetica Neue Thin" panose="020B0403020202020204" pitchFamily="34" charset="0"/>
                  <a:ea typeface="Helvetica Neue Thin" panose="020B0403020202020204" pitchFamily="34" charset="0"/>
                  <a:cs typeface="Helvetica Neue" panose="02000503000000020004" pitchFamily="2" charset="0"/>
                </a:rPr>
                <a:t>93 sub-industry peers</a:t>
              </a:r>
            </a:p>
          </p:txBody>
        </p:sp>
        <p:sp>
          <p:nvSpPr>
            <p:cNvPr id="68" name="TextBox 67">
              <a:extLst>
                <a:ext uri="{FF2B5EF4-FFF2-40B4-BE49-F238E27FC236}">
                  <a16:creationId xmlns:a16="http://schemas.microsoft.com/office/drawing/2014/main" id="{25AD0622-01D0-FA4E-A8D5-A1605E7ADA0E}"/>
                </a:ext>
              </a:extLst>
            </p:cNvPr>
            <p:cNvSpPr txBox="1">
              <a:spLocks noChangeAspect="1"/>
            </p:cNvSpPr>
            <p:nvPr/>
          </p:nvSpPr>
          <p:spPr>
            <a:xfrm>
              <a:off x="1312231" y="2215414"/>
              <a:ext cx="468000" cy="468000"/>
            </a:xfrm>
            <a:prstGeom prst="ellipse">
              <a:avLst/>
            </a:prstGeom>
            <a:solidFill>
              <a:schemeClr val="tx1"/>
            </a:solidFill>
          </p:spPr>
          <p:txBody>
            <a:bodyPr wrap="none" rtlCol="0" anchor="ctr">
              <a:noAutofit/>
            </a:bodyPr>
            <a:lstStyle/>
            <a:p>
              <a:pPr algn="ctr"/>
              <a:r>
                <a:rPr lang="en-US" sz="1000" b="1" dirty="0">
                  <a:solidFill>
                    <a:schemeClr val="bg1"/>
                  </a:solidFill>
                  <a:latin typeface="Helvetica Neue Thin" panose="020B0403020202020204" pitchFamily="34" charset="0"/>
                  <a:ea typeface="Helvetica Neue Thin" panose="020B0403020202020204" pitchFamily="34" charset="0"/>
                </a:rPr>
                <a:t>Low</a:t>
              </a:r>
            </a:p>
          </p:txBody>
        </p:sp>
        <p:sp>
          <p:nvSpPr>
            <p:cNvPr id="71" name="TextBox 70">
              <a:extLst>
                <a:ext uri="{FF2B5EF4-FFF2-40B4-BE49-F238E27FC236}">
                  <a16:creationId xmlns:a16="http://schemas.microsoft.com/office/drawing/2014/main" id="{15260417-D217-2F46-BEB9-BC0C2269EA2A}"/>
                </a:ext>
              </a:extLst>
            </p:cNvPr>
            <p:cNvSpPr txBox="1"/>
            <p:nvPr/>
          </p:nvSpPr>
          <p:spPr>
            <a:xfrm>
              <a:off x="1216756" y="2631093"/>
              <a:ext cx="658951" cy="507831"/>
            </a:xfrm>
            <a:prstGeom prst="rect">
              <a:avLst/>
            </a:prstGeom>
            <a:noFill/>
          </p:spPr>
          <p:txBody>
            <a:bodyPr wrap="square" lIns="36000" rIns="36000" rtlCol="0">
              <a:spAutoFit/>
            </a:bodyPr>
            <a:lstStyle>
              <a:defPPr>
                <a:defRPr lang="en-US"/>
              </a:defPPr>
              <a:lvl1pPr algn="ctr">
                <a:defRPr sz="900">
                  <a:solidFill>
                    <a:schemeClr val="tx1">
                      <a:lumMod val="65000"/>
                      <a:lumOff val="35000"/>
                    </a:schemeClr>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r>
                <a:rPr lang="en-US" dirty="0"/>
                <a:t>Exposure </a:t>
              </a:r>
            </a:p>
            <a:p>
              <a:r>
                <a:rPr lang="en-US" dirty="0"/>
                <a:t>to ESG risks</a:t>
              </a:r>
            </a:p>
          </p:txBody>
        </p:sp>
        <p:sp>
          <p:nvSpPr>
            <p:cNvPr id="69" name="TextBox 68">
              <a:extLst>
                <a:ext uri="{FF2B5EF4-FFF2-40B4-BE49-F238E27FC236}">
                  <a16:creationId xmlns:a16="http://schemas.microsoft.com/office/drawing/2014/main" id="{1200FE30-007D-134C-9104-3C0C40563F31}"/>
                </a:ext>
              </a:extLst>
            </p:cNvPr>
            <p:cNvSpPr txBox="1">
              <a:spLocks noChangeAspect="1"/>
            </p:cNvSpPr>
            <p:nvPr/>
          </p:nvSpPr>
          <p:spPr>
            <a:xfrm>
              <a:off x="1927937" y="2215414"/>
              <a:ext cx="468000" cy="468000"/>
            </a:xfrm>
            <a:prstGeom prst="ellipse">
              <a:avLst/>
            </a:prstGeom>
            <a:solidFill>
              <a:schemeClr val="tx2"/>
            </a:solidFill>
          </p:spPr>
          <p:txBody>
            <a:bodyPr wrap="none" rtlCol="0" anchor="ctr">
              <a:noAutofit/>
            </a:bodyPr>
            <a:lstStyle/>
            <a:p>
              <a:pPr algn="ctr"/>
              <a:r>
                <a:rPr lang="en-US" sz="1000" b="1" dirty="0">
                  <a:solidFill>
                    <a:schemeClr val="bg1"/>
                  </a:solidFill>
                  <a:latin typeface="Helvetica Neue Thin" panose="020B0403020202020204" pitchFamily="34" charset="0"/>
                  <a:ea typeface="Helvetica Neue Thin" panose="020B0403020202020204" pitchFamily="34" charset="0"/>
                </a:rPr>
                <a:t>Strong</a:t>
              </a:r>
            </a:p>
          </p:txBody>
        </p:sp>
        <p:sp>
          <p:nvSpPr>
            <p:cNvPr id="72" name="TextBox 71">
              <a:extLst>
                <a:ext uri="{FF2B5EF4-FFF2-40B4-BE49-F238E27FC236}">
                  <a16:creationId xmlns:a16="http://schemas.microsoft.com/office/drawing/2014/main" id="{B5B8580D-4745-0F4C-BDFC-5F420FC923DA}"/>
                </a:ext>
              </a:extLst>
            </p:cNvPr>
            <p:cNvSpPr txBox="1"/>
            <p:nvPr/>
          </p:nvSpPr>
          <p:spPr>
            <a:xfrm>
              <a:off x="1865354" y="2631093"/>
              <a:ext cx="593166" cy="369332"/>
            </a:xfrm>
            <a:prstGeom prst="rect">
              <a:avLst/>
            </a:prstGeom>
            <a:noFill/>
          </p:spPr>
          <p:txBody>
            <a:bodyPr wrap="square" lIns="36000" rIns="36000" rtlCol="0">
              <a:spAutoFit/>
            </a:bodyPr>
            <a:lstStyle>
              <a:defPPr>
                <a:defRPr lang="en-US"/>
              </a:defPPr>
              <a:lvl1pPr algn="ctr">
                <a:defRPr sz="900">
                  <a:solidFill>
                    <a:schemeClr val="tx1">
                      <a:lumMod val="65000"/>
                      <a:lumOff val="35000"/>
                    </a:schemeClr>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r>
                <a:rPr lang="en-US" dirty="0" err="1"/>
                <a:t>Mgmnt</a:t>
              </a:r>
              <a:r>
                <a:rPr lang="en-US" dirty="0"/>
                <a:t> of ESG risks</a:t>
              </a:r>
            </a:p>
          </p:txBody>
        </p:sp>
        <p:pic>
          <p:nvPicPr>
            <p:cNvPr id="74" name="Picture 4">
              <a:extLst>
                <a:ext uri="{FF2B5EF4-FFF2-40B4-BE49-F238E27FC236}">
                  <a16:creationId xmlns:a16="http://schemas.microsoft.com/office/drawing/2014/main" id="{7DBB2D05-044A-2640-8986-8055ACDC18D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7890" y="1820774"/>
              <a:ext cx="732369" cy="25312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rrencycloud | Logopedia | Fandom">
              <a:extLst>
                <a:ext uri="{FF2B5EF4-FFF2-40B4-BE49-F238E27FC236}">
                  <a16:creationId xmlns:a16="http://schemas.microsoft.com/office/drawing/2014/main" id="{FE048E9C-FC46-7045-B333-46C2EE1E474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32867" y="1087379"/>
              <a:ext cx="742414" cy="43317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BCFEEC89-4537-4F47-A547-F8095E48618E}"/>
                </a:ext>
              </a:extLst>
            </p:cNvPr>
            <p:cNvSpPr txBox="1"/>
            <p:nvPr/>
          </p:nvSpPr>
          <p:spPr>
            <a:xfrm>
              <a:off x="540132" y="3227169"/>
              <a:ext cx="2000487" cy="238527"/>
            </a:xfrm>
            <a:prstGeom prst="rect">
              <a:avLst/>
            </a:prstGeom>
            <a:noFill/>
          </p:spPr>
          <p:txBody>
            <a:bodyPr wrap="square" lIns="36000" rIns="36000" rtlCol="0">
              <a:spAutoFit/>
            </a:bodyPr>
            <a:lstStyle>
              <a:defPPr>
                <a:defRPr lang="en-US"/>
              </a:defPPr>
              <a:lvl1pPr lvl="0" algn="ctr">
                <a:defRPr sz="950" b="1">
                  <a:solidFill>
                    <a:srgbClr val="000000">
                      <a:lumMod val="65000"/>
                      <a:lumOff val="35000"/>
                    </a:srgbClr>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r>
                <a:rPr lang="en-US" dirty="0"/>
                <a:t>Overall Visa ESG Risk Rating: 16.06</a:t>
              </a:r>
            </a:p>
          </p:txBody>
        </p:sp>
      </p:grpSp>
      <p:grpSp>
        <p:nvGrpSpPr>
          <p:cNvPr id="11" name="Group 10">
            <a:extLst>
              <a:ext uri="{FF2B5EF4-FFF2-40B4-BE49-F238E27FC236}">
                <a16:creationId xmlns:a16="http://schemas.microsoft.com/office/drawing/2014/main" id="{26F8D2AB-29E5-4834-4C02-E999A694CE12}"/>
              </a:ext>
            </a:extLst>
          </p:cNvPr>
          <p:cNvGrpSpPr/>
          <p:nvPr/>
        </p:nvGrpSpPr>
        <p:grpSpPr>
          <a:xfrm>
            <a:off x="2749040" y="2627560"/>
            <a:ext cx="2072069" cy="2597619"/>
            <a:chOff x="2749040" y="1017947"/>
            <a:chExt cx="2072069" cy="2597619"/>
          </a:xfrm>
        </p:grpSpPr>
        <p:sp>
          <p:nvSpPr>
            <p:cNvPr id="152" name="Rounded Rectangle 80">
              <a:extLst>
                <a:ext uri="{FF2B5EF4-FFF2-40B4-BE49-F238E27FC236}">
                  <a16:creationId xmlns:a16="http://schemas.microsoft.com/office/drawing/2014/main" id="{5037A832-7F82-12C4-D275-A0AEEB563AA4}"/>
                </a:ext>
              </a:extLst>
            </p:cNvPr>
            <p:cNvSpPr>
              <a:spLocks/>
            </p:cNvSpPr>
            <p:nvPr/>
          </p:nvSpPr>
          <p:spPr>
            <a:xfrm>
              <a:off x="2805110" y="1017947"/>
              <a:ext cx="2015999" cy="2597619"/>
            </a:xfrm>
            <a:prstGeom prst="roundRect">
              <a:avLst>
                <a:gd name="adj" fmla="val 1492"/>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tlCol="0" anchor="t"/>
            <a:lstStyle/>
            <a:p>
              <a:pPr algn="ctr"/>
              <a:endParaRPr lang="en-US" sz="800" b="1" dirty="0">
                <a:solidFill>
                  <a:schemeClr val="bg1"/>
                </a:solidFill>
                <a:latin typeface="HELVETICA NEUE THIN" panose="020B0403020202020204" pitchFamily="34" charset="0"/>
                <a:ea typeface="HELVETICA NEUE THIN" panose="020B0403020202020204" pitchFamily="34" charset="0"/>
              </a:endParaRPr>
            </a:p>
            <a:p>
              <a:pPr algn="ctr"/>
              <a:r>
                <a:rPr lang="en-US" sz="800" b="1" dirty="0">
                  <a:solidFill>
                    <a:schemeClr val="bg1"/>
                  </a:solidFill>
                  <a:latin typeface="HELVETICA NEUE THIN" panose="020B0403020202020204" pitchFamily="34" charset="0"/>
                  <a:ea typeface="HELVETICA NEUE THIN" panose="020B0403020202020204" pitchFamily="34" charset="0"/>
                </a:rPr>
                <a:t>$1.5bn Enterprise Value</a:t>
              </a: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r>
                <a:rPr lang="en-US" sz="1050" b="1" dirty="0">
                  <a:solidFill>
                    <a:schemeClr val="bg1">
                      <a:lumMod val="50000"/>
                    </a:schemeClr>
                  </a:solidFill>
                  <a:latin typeface="HELVETICA NEUE THIN" panose="020B0403020202020204" pitchFamily="34" charset="0"/>
                  <a:ea typeface="HELVETICA NEUE THIN" panose="020B0403020202020204" pitchFamily="34" charset="0"/>
                </a:rPr>
                <a:t>acquired by</a:t>
              </a: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p:txBody>
        </p:sp>
        <p:sp>
          <p:nvSpPr>
            <p:cNvPr id="130" name="TextBox 129">
              <a:extLst>
                <a:ext uri="{FF2B5EF4-FFF2-40B4-BE49-F238E27FC236}">
                  <a16:creationId xmlns:a16="http://schemas.microsoft.com/office/drawing/2014/main" id="{E21CCBB4-1BFB-A49B-A8A5-9C78191F2A4E}"/>
                </a:ext>
              </a:extLst>
            </p:cNvPr>
            <p:cNvSpPr txBox="1">
              <a:spLocks noChangeAspect="1"/>
            </p:cNvSpPr>
            <p:nvPr/>
          </p:nvSpPr>
          <p:spPr>
            <a:xfrm>
              <a:off x="2947994" y="2212088"/>
              <a:ext cx="468000" cy="468000"/>
            </a:xfrm>
            <a:prstGeom prst="ellipse">
              <a:avLst/>
            </a:prstGeom>
            <a:solidFill>
              <a:schemeClr val="accent2"/>
            </a:solidFill>
          </p:spPr>
          <p:txBody>
            <a:bodyPr wrap="none" rtlCol="0" anchor="ctr">
              <a:noAutofit/>
            </a:bodyPr>
            <a:lstStyle/>
            <a:p>
              <a:pPr algn="ctr"/>
              <a:r>
                <a:rPr lang="en-US" sz="1000" b="1" dirty="0">
                  <a:solidFill>
                    <a:schemeClr val="bg1"/>
                  </a:solidFill>
                  <a:latin typeface="Helvetica Neue Thin" panose="020B0403020202020204" pitchFamily="34" charset="0"/>
                  <a:ea typeface="Helvetica Neue Thin" panose="020B0403020202020204" pitchFamily="34" charset="0"/>
                </a:rPr>
                <a:t>Top</a:t>
              </a:r>
            </a:p>
            <a:p>
              <a:pPr algn="ctr"/>
              <a:r>
                <a:rPr lang="en-US" sz="1000" b="1" dirty="0">
                  <a:solidFill>
                    <a:schemeClr val="bg1"/>
                  </a:solidFill>
                  <a:latin typeface="Helvetica Neue Thin" panose="020B0403020202020204" pitchFamily="34" charset="0"/>
                  <a:ea typeface="Helvetica Neue Thin" panose="020B0403020202020204" pitchFamily="34" charset="0"/>
                </a:rPr>
                <a:t>13%</a:t>
              </a:r>
            </a:p>
          </p:txBody>
        </p:sp>
        <p:sp>
          <p:nvSpPr>
            <p:cNvPr id="131" name="TextBox 130">
              <a:extLst>
                <a:ext uri="{FF2B5EF4-FFF2-40B4-BE49-F238E27FC236}">
                  <a16:creationId xmlns:a16="http://schemas.microsoft.com/office/drawing/2014/main" id="{5E4A62B5-B825-4DEB-7856-9CEFF490078C}"/>
                </a:ext>
              </a:extLst>
            </p:cNvPr>
            <p:cNvSpPr txBox="1">
              <a:spLocks noChangeAspect="1"/>
            </p:cNvSpPr>
            <p:nvPr/>
          </p:nvSpPr>
          <p:spPr>
            <a:xfrm>
              <a:off x="3579109" y="2212088"/>
              <a:ext cx="468000" cy="468000"/>
            </a:xfrm>
            <a:prstGeom prst="ellipse">
              <a:avLst/>
            </a:prstGeom>
            <a:solidFill>
              <a:schemeClr val="tx1"/>
            </a:solidFill>
          </p:spPr>
          <p:txBody>
            <a:bodyPr wrap="none" rtlCol="0" anchor="ctr">
              <a:noAutofit/>
            </a:bodyPr>
            <a:lstStyle/>
            <a:p>
              <a:pPr algn="ctr"/>
              <a:r>
                <a:rPr lang="en-US" sz="1000" b="1" dirty="0">
                  <a:solidFill>
                    <a:schemeClr val="bg1"/>
                  </a:solidFill>
                  <a:latin typeface="Helvetica Neue Thin" panose="020B0403020202020204" pitchFamily="34" charset="0"/>
                  <a:ea typeface="Helvetica Neue Thin" panose="020B0403020202020204" pitchFamily="34" charset="0"/>
                </a:rPr>
                <a:t>Med</a:t>
              </a:r>
            </a:p>
          </p:txBody>
        </p:sp>
        <p:sp>
          <p:nvSpPr>
            <p:cNvPr id="132" name="TextBox 131">
              <a:extLst>
                <a:ext uri="{FF2B5EF4-FFF2-40B4-BE49-F238E27FC236}">
                  <a16:creationId xmlns:a16="http://schemas.microsoft.com/office/drawing/2014/main" id="{00607778-6F13-5618-DE5D-59FB07ADF69C}"/>
                </a:ext>
              </a:extLst>
            </p:cNvPr>
            <p:cNvSpPr txBox="1">
              <a:spLocks noChangeAspect="1"/>
            </p:cNvSpPr>
            <p:nvPr/>
          </p:nvSpPr>
          <p:spPr>
            <a:xfrm>
              <a:off x="4222554" y="2212088"/>
              <a:ext cx="468000" cy="468000"/>
            </a:xfrm>
            <a:prstGeom prst="ellipse">
              <a:avLst/>
            </a:prstGeom>
            <a:solidFill>
              <a:schemeClr val="tx2"/>
            </a:solidFill>
          </p:spPr>
          <p:txBody>
            <a:bodyPr wrap="none" rtlCol="0" anchor="ctr">
              <a:noAutofit/>
            </a:bodyPr>
            <a:lstStyle/>
            <a:p>
              <a:pPr algn="ctr"/>
              <a:r>
                <a:rPr lang="en-US" sz="1000" b="1" dirty="0">
                  <a:solidFill>
                    <a:schemeClr val="bg1"/>
                  </a:solidFill>
                  <a:latin typeface="Helvetica Neue Thin" panose="020B0403020202020204" pitchFamily="34" charset="0"/>
                  <a:ea typeface="Helvetica Neue Thin" panose="020B0403020202020204" pitchFamily="34" charset="0"/>
                </a:rPr>
                <a:t>Strong</a:t>
              </a:r>
            </a:p>
          </p:txBody>
        </p:sp>
        <p:sp>
          <p:nvSpPr>
            <p:cNvPr id="133" name="TextBox 132">
              <a:extLst>
                <a:ext uri="{FF2B5EF4-FFF2-40B4-BE49-F238E27FC236}">
                  <a16:creationId xmlns:a16="http://schemas.microsoft.com/office/drawing/2014/main" id="{5BC6C128-A40B-D53F-D84E-2E061ABDD50B}"/>
                </a:ext>
              </a:extLst>
            </p:cNvPr>
            <p:cNvSpPr txBox="1"/>
            <p:nvPr/>
          </p:nvSpPr>
          <p:spPr>
            <a:xfrm>
              <a:off x="2749040" y="2632809"/>
              <a:ext cx="881810" cy="507831"/>
            </a:xfrm>
            <a:prstGeom prst="rect">
              <a:avLst/>
            </a:prstGeom>
            <a:noFill/>
          </p:spPr>
          <p:txBody>
            <a:bodyPr wrap="square" lIns="36000" rIns="36000" rtlCol="0">
              <a:spAutoFit/>
            </a:bodyPr>
            <a:lstStyle>
              <a:defPPr>
                <a:defRPr lang="en-US"/>
              </a:defPPr>
              <a:lvl1pPr algn="ctr">
                <a:defRPr sz="900">
                  <a:solidFill>
                    <a:schemeClr val="tx1">
                      <a:lumMod val="65000"/>
                      <a:lumOff val="35000"/>
                    </a:schemeClr>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r>
                <a:rPr lang="en-US" dirty="0"/>
                <a:t>Rating vs. </a:t>
              </a:r>
            </a:p>
            <a:p>
              <a:r>
                <a:rPr lang="en-US" dirty="0"/>
                <a:t>78 sub-</a:t>
              </a:r>
            </a:p>
            <a:p>
              <a:r>
                <a:rPr lang="en-US" dirty="0"/>
                <a:t>industry peers</a:t>
              </a:r>
            </a:p>
          </p:txBody>
        </p:sp>
        <p:sp>
          <p:nvSpPr>
            <p:cNvPr id="134" name="TextBox 133">
              <a:extLst>
                <a:ext uri="{FF2B5EF4-FFF2-40B4-BE49-F238E27FC236}">
                  <a16:creationId xmlns:a16="http://schemas.microsoft.com/office/drawing/2014/main" id="{55C0B5FE-8C47-C9F5-7DDF-C9ED2CD950C5}"/>
                </a:ext>
              </a:extLst>
            </p:cNvPr>
            <p:cNvSpPr txBox="1"/>
            <p:nvPr/>
          </p:nvSpPr>
          <p:spPr>
            <a:xfrm>
              <a:off x="3482799" y="2630670"/>
              <a:ext cx="660621" cy="507831"/>
            </a:xfrm>
            <a:prstGeom prst="rect">
              <a:avLst/>
            </a:prstGeom>
            <a:noFill/>
          </p:spPr>
          <p:txBody>
            <a:bodyPr wrap="square" lIns="36000" rIns="36000" rtlCol="0">
              <a:spAutoFit/>
            </a:bodyPr>
            <a:lstStyle>
              <a:defPPr>
                <a:defRPr lang="en-US"/>
              </a:defPPr>
              <a:lvl1pPr algn="ctr">
                <a:defRPr sz="900">
                  <a:solidFill>
                    <a:schemeClr val="tx1">
                      <a:lumMod val="65000"/>
                      <a:lumOff val="35000"/>
                    </a:schemeClr>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r>
                <a:rPr lang="en-US" dirty="0"/>
                <a:t>Exposure </a:t>
              </a:r>
            </a:p>
            <a:p>
              <a:r>
                <a:rPr lang="en-US" dirty="0"/>
                <a:t>to ESG risks</a:t>
              </a:r>
            </a:p>
          </p:txBody>
        </p:sp>
        <p:sp>
          <p:nvSpPr>
            <p:cNvPr id="135" name="TextBox 134">
              <a:extLst>
                <a:ext uri="{FF2B5EF4-FFF2-40B4-BE49-F238E27FC236}">
                  <a16:creationId xmlns:a16="http://schemas.microsoft.com/office/drawing/2014/main" id="{6B4580F5-9D11-0E9D-DFA2-42F44CFA3D1F}"/>
                </a:ext>
              </a:extLst>
            </p:cNvPr>
            <p:cNvSpPr txBox="1"/>
            <p:nvPr/>
          </p:nvSpPr>
          <p:spPr>
            <a:xfrm>
              <a:off x="4168796" y="2630670"/>
              <a:ext cx="594670" cy="369332"/>
            </a:xfrm>
            <a:prstGeom prst="rect">
              <a:avLst/>
            </a:prstGeom>
            <a:noFill/>
          </p:spPr>
          <p:txBody>
            <a:bodyPr wrap="square" lIns="36000" rIns="36000" rtlCol="0">
              <a:spAutoFit/>
            </a:bodyPr>
            <a:lstStyle>
              <a:defPPr>
                <a:defRPr lang="en-US"/>
              </a:defPPr>
              <a:lvl1pPr algn="ctr">
                <a:defRPr sz="900">
                  <a:solidFill>
                    <a:schemeClr val="tx1">
                      <a:lumMod val="65000"/>
                      <a:lumOff val="35000"/>
                    </a:schemeClr>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r>
                <a:rPr lang="en-US" dirty="0" err="1"/>
                <a:t>Mgmnt</a:t>
              </a:r>
              <a:r>
                <a:rPr lang="en-US" dirty="0"/>
                <a:t> of ESG risks</a:t>
              </a:r>
            </a:p>
          </p:txBody>
        </p:sp>
        <p:pic>
          <p:nvPicPr>
            <p:cNvPr id="1028" name="Picture 2" descr="simplesurance GmbH">
              <a:extLst>
                <a:ext uri="{FF2B5EF4-FFF2-40B4-BE49-F238E27FC236}">
                  <a16:creationId xmlns:a16="http://schemas.microsoft.com/office/drawing/2014/main" id="{6C52C510-F9C1-45F7-1D9D-0AFF5773DF9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970095" y="1125313"/>
              <a:ext cx="1686029" cy="30405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0" descr="Insurance and Asset Management worldwide">
              <a:extLst>
                <a:ext uri="{FF2B5EF4-FFF2-40B4-BE49-F238E27FC236}">
                  <a16:creationId xmlns:a16="http://schemas.microsoft.com/office/drawing/2014/main" id="{3B451BE9-3D72-D880-915E-F06FF4E66A60}"/>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067260" y="1818980"/>
              <a:ext cx="1491698" cy="352006"/>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A765F3FA-A79F-804E-8C98-D2FDC6ED48F5}"/>
                </a:ext>
              </a:extLst>
            </p:cNvPr>
            <p:cNvSpPr txBox="1"/>
            <p:nvPr/>
          </p:nvSpPr>
          <p:spPr>
            <a:xfrm>
              <a:off x="2819495" y="3222180"/>
              <a:ext cx="1987229" cy="238527"/>
            </a:xfrm>
            <a:prstGeom prst="rect">
              <a:avLst/>
            </a:prstGeom>
            <a:noFill/>
          </p:spPr>
          <p:txBody>
            <a:bodyPr wrap="square" lIns="36000" rIns="36000" rtlCol="0">
              <a:spAutoFit/>
            </a:bodyPr>
            <a:lstStyle/>
            <a:p>
              <a:pPr lvl="0" algn="ctr"/>
              <a:r>
                <a:rPr lang="en-US" sz="950" b="1" dirty="0">
                  <a:solidFill>
                    <a:srgbClr val="000000">
                      <a:lumMod val="65000"/>
                      <a:lumOff val="35000"/>
                    </a:srgbClr>
                  </a:solidFill>
                  <a:latin typeface="Helvetica Neue Thin" panose="020B0403020202020204" pitchFamily="34" charset="0"/>
                  <a:ea typeface="Helvetica Neue Thin" panose="020B0403020202020204" pitchFamily="34" charset="0"/>
                  <a:cs typeface="Helvetica Neue" panose="02000503000000020004" pitchFamily="2" charset="0"/>
                </a:rPr>
                <a:t>Overall Allianz ESG Risk Rating: 16.72</a:t>
              </a:r>
            </a:p>
          </p:txBody>
        </p:sp>
      </p:grpSp>
      <p:sp>
        <p:nvSpPr>
          <p:cNvPr id="76" name="Title 1">
            <a:extLst>
              <a:ext uri="{FF2B5EF4-FFF2-40B4-BE49-F238E27FC236}">
                <a16:creationId xmlns:a16="http://schemas.microsoft.com/office/drawing/2014/main" id="{DC33F3D8-348F-7941-BB28-8C637BF53DFE}"/>
              </a:ext>
            </a:extLst>
          </p:cNvPr>
          <p:cNvSpPr txBox="1">
            <a:spLocks/>
          </p:cNvSpPr>
          <p:nvPr/>
        </p:nvSpPr>
        <p:spPr>
          <a:xfrm>
            <a:off x="464468" y="155753"/>
            <a:ext cx="10617662" cy="1101547"/>
          </a:xfrm>
          <a:prstGeom prst="rect">
            <a:avLst/>
          </a:prstGeom>
        </p:spPr>
        <p:txBody>
          <a:bodyPr vert="horz" lIns="91440" tIns="45720" rIns="91440" bIns="45720" rtlCol="0" anchor="ctr">
            <a:normAutofit fontScale="97500"/>
          </a:bodyPr>
          <a:lstStyle>
            <a:lvl1pPr>
              <a:lnSpc>
                <a:spcPct val="90000"/>
              </a:lnSpc>
              <a:spcBef>
                <a:spcPct val="0"/>
              </a:spcBef>
              <a:buNone/>
              <a:tabLst>
                <a:tab pos="574675" algn="l"/>
              </a:tabLst>
              <a:defRPr sz="3200" b="0" i="0">
                <a:solidFill>
                  <a:srgbClr val="3A3A3A"/>
                </a:solidFill>
                <a:latin typeface="Helvetica Neue Thin" panose="020B0403020202020204" pitchFamily="34" charset="0"/>
                <a:ea typeface="Helvetica Neue Thin" panose="020B0403020202020204" pitchFamily="34" charset="0"/>
                <a:cs typeface="+mj-cs"/>
              </a:defRPr>
            </a:lvl1pPr>
          </a:lstStyle>
          <a:p>
            <a:r>
              <a:rPr lang="en-US" sz="2800" dirty="0">
                <a:solidFill>
                  <a:schemeClr val="tx2"/>
                </a:solidFill>
              </a:rPr>
              <a:t>ESG efforts support strong exits</a:t>
            </a:r>
          </a:p>
        </p:txBody>
      </p:sp>
      <p:cxnSp>
        <p:nvCxnSpPr>
          <p:cNvPr id="1072" name="Elbow Connector 6">
            <a:extLst>
              <a:ext uri="{FF2B5EF4-FFF2-40B4-BE49-F238E27FC236}">
                <a16:creationId xmlns:a16="http://schemas.microsoft.com/office/drawing/2014/main" id="{587ED49D-E3BB-6CE6-3206-BC394921EBA8}"/>
              </a:ext>
            </a:extLst>
          </p:cNvPr>
          <p:cNvCxnSpPr>
            <a:cxnSpLocks/>
            <a:stCxn id="6190" idx="2"/>
            <a:endCxn id="154" idx="0"/>
          </p:cNvCxnSpPr>
          <p:nvPr/>
        </p:nvCxnSpPr>
        <p:spPr>
          <a:xfrm rot="16200000" flipH="1">
            <a:off x="6043859" y="5156461"/>
            <a:ext cx="685809" cy="556392"/>
          </a:xfrm>
          <a:prstGeom prst="bentConnector3">
            <a:avLst>
              <a:gd name="adj1" fmla="val 50000"/>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84E6142-F242-4046-A30A-6A08F900870C}"/>
              </a:ext>
            </a:extLst>
          </p:cNvPr>
          <p:cNvSpPr txBox="1"/>
          <p:nvPr/>
        </p:nvSpPr>
        <p:spPr>
          <a:xfrm>
            <a:off x="1411107" y="5936238"/>
            <a:ext cx="1988007" cy="246221"/>
          </a:xfrm>
          <a:prstGeom prst="rect">
            <a:avLst/>
          </a:prstGeom>
          <a:noFill/>
        </p:spPr>
        <p:txBody>
          <a:bodyPr wrap="square">
            <a:spAutoFit/>
          </a:bodyPr>
          <a:lstStyle/>
          <a:p>
            <a:pPr algn="r"/>
            <a:r>
              <a:rPr lang="en-US" sz="1000" b="1" dirty="0">
                <a:solidFill>
                  <a:srgbClr val="000000">
                    <a:lumMod val="65000"/>
                    <a:lumOff val="35000"/>
                  </a:srgbClr>
                </a:solidFill>
                <a:latin typeface="Helvetica Neue Thin" panose="020B0403020202020204" pitchFamily="34" charset="0"/>
                <a:ea typeface="Helvetica Neue Thin" panose="020B0403020202020204" pitchFamily="34" charset="0"/>
                <a:cs typeface="Helvetica Neue" panose="02000503000000020004" pitchFamily="2" charset="0"/>
              </a:rPr>
              <a:t>Acquirer’s ESG Risk Rating:</a:t>
            </a:r>
            <a:endParaRPr lang="en-US" sz="1000" b="1" dirty="0"/>
          </a:p>
        </p:txBody>
      </p:sp>
      <p:grpSp>
        <p:nvGrpSpPr>
          <p:cNvPr id="12" name="Group 11">
            <a:extLst>
              <a:ext uri="{FF2B5EF4-FFF2-40B4-BE49-F238E27FC236}">
                <a16:creationId xmlns:a16="http://schemas.microsoft.com/office/drawing/2014/main" id="{2C19278B-3198-A106-9A7D-86A7160179D1}"/>
              </a:ext>
            </a:extLst>
          </p:cNvPr>
          <p:cNvGrpSpPr/>
          <p:nvPr/>
        </p:nvGrpSpPr>
        <p:grpSpPr>
          <a:xfrm>
            <a:off x="5048417" y="2627538"/>
            <a:ext cx="2066290" cy="2597619"/>
            <a:chOff x="5048417" y="1017925"/>
            <a:chExt cx="2066290" cy="2597619"/>
          </a:xfrm>
        </p:grpSpPr>
        <p:sp>
          <p:nvSpPr>
            <p:cNvPr id="175" name="Rounded Rectangle 80">
              <a:extLst>
                <a:ext uri="{FF2B5EF4-FFF2-40B4-BE49-F238E27FC236}">
                  <a16:creationId xmlns:a16="http://schemas.microsoft.com/office/drawing/2014/main" id="{64F183CF-14AD-96D2-D752-963D2D29670A}"/>
                </a:ext>
              </a:extLst>
            </p:cNvPr>
            <p:cNvSpPr>
              <a:spLocks/>
            </p:cNvSpPr>
            <p:nvPr/>
          </p:nvSpPr>
          <p:spPr>
            <a:xfrm>
              <a:off x="5081179" y="1017925"/>
              <a:ext cx="2015999" cy="2597619"/>
            </a:xfrm>
            <a:prstGeom prst="roundRect">
              <a:avLst>
                <a:gd name="adj" fmla="val 1492"/>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tlCol="0" anchor="t"/>
            <a:lstStyle/>
            <a:p>
              <a:pPr algn="ctr"/>
              <a:endParaRPr lang="en-US" sz="800" b="1" dirty="0">
                <a:solidFill>
                  <a:schemeClr val="bg1"/>
                </a:solidFill>
                <a:latin typeface="HELVETICA NEUE THIN" panose="020B0403020202020204" pitchFamily="34" charset="0"/>
                <a:ea typeface="HELVETICA NEUE THIN" panose="020B0403020202020204" pitchFamily="34" charset="0"/>
              </a:endParaRPr>
            </a:p>
            <a:p>
              <a:pPr algn="ctr"/>
              <a:r>
                <a:rPr lang="en-US" sz="800" b="1" dirty="0">
                  <a:solidFill>
                    <a:schemeClr val="bg1"/>
                  </a:solidFill>
                  <a:latin typeface="HELVETICA NEUE THIN" panose="020B0403020202020204" pitchFamily="34" charset="0"/>
                  <a:ea typeface="HELVETICA NEUE THIN" panose="020B0403020202020204" pitchFamily="34" charset="0"/>
                </a:rPr>
                <a:t>$1.5bn Enterprise Value</a:t>
              </a: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r>
                <a:rPr lang="en-US" sz="1050" b="1" dirty="0">
                  <a:solidFill>
                    <a:schemeClr val="bg1">
                      <a:lumMod val="50000"/>
                    </a:schemeClr>
                  </a:solidFill>
                  <a:latin typeface="HELVETICA NEUE THIN" panose="020B0403020202020204" pitchFamily="34" charset="0"/>
                  <a:ea typeface="HELVETICA NEUE THIN" panose="020B0403020202020204" pitchFamily="34" charset="0"/>
                </a:rPr>
                <a:t>acquired by</a:t>
              </a: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p:txBody>
        </p:sp>
        <p:sp>
          <p:nvSpPr>
            <p:cNvPr id="158" name="TextBox 157">
              <a:extLst>
                <a:ext uri="{FF2B5EF4-FFF2-40B4-BE49-F238E27FC236}">
                  <a16:creationId xmlns:a16="http://schemas.microsoft.com/office/drawing/2014/main" id="{8335C605-5DA2-032C-AA07-2C3E9E09D566}"/>
                </a:ext>
              </a:extLst>
            </p:cNvPr>
            <p:cNvSpPr txBox="1">
              <a:spLocks noChangeAspect="1"/>
            </p:cNvSpPr>
            <p:nvPr/>
          </p:nvSpPr>
          <p:spPr>
            <a:xfrm>
              <a:off x="5246234" y="2212088"/>
              <a:ext cx="468000" cy="468000"/>
            </a:xfrm>
            <a:prstGeom prst="ellipse">
              <a:avLst/>
            </a:prstGeom>
            <a:solidFill>
              <a:schemeClr val="accent2"/>
            </a:solidFill>
          </p:spPr>
          <p:txBody>
            <a:bodyPr wrap="none" rtlCol="0" anchor="ctr">
              <a:noAutofit/>
            </a:bodyPr>
            <a:lstStyle/>
            <a:p>
              <a:pPr algn="ctr"/>
              <a:r>
                <a:rPr lang="en-US" sz="1000" b="1" dirty="0">
                  <a:solidFill>
                    <a:schemeClr val="bg1"/>
                  </a:solidFill>
                  <a:latin typeface="Helvetica Neue Thin" panose="020B0403020202020204" pitchFamily="34" charset="0"/>
                  <a:ea typeface="Helvetica Neue Thin" panose="020B0403020202020204" pitchFamily="34" charset="0"/>
                </a:rPr>
                <a:t>Top</a:t>
              </a:r>
            </a:p>
            <a:p>
              <a:pPr algn="ctr"/>
              <a:r>
                <a:rPr lang="en-US" sz="1000" b="1" dirty="0">
                  <a:solidFill>
                    <a:schemeClr val="bg1"/>
                  </a:solidFill>
                  <a:latin typeface="Helvetica Neue Thin" panose="020B0403020202020204" pitchFamily="34" charset="0"/>
                  <a:ea typeface="Helvetica Neue Thin" panose="020B0403020202020204" pitchFamily="34" charset="0"/>
                </a:rPr>
                <a:t>16%</a:t>
              </a:r>
            </a:p>
          </p:txBody>
        </p:sp>
        <p:sp>
          <p:nvSpPr>
            <p:cNvPr id="160" name="TextBox 159">
              <a:extLst>
                <a:ext uri="{FF2B5EF4-FFF2-40B4-BE49-F238E27FC236}">
                  <a16:creationId xmlns:a16="http://schemas.microsoft.com/office/drawing/2014/main" id="{18387C29-AABB-577A-0748-930460125052}"/>
                </a:ext>
              </a:extLst>
            </p:cNvPr>
            <p:cNvSpPr txBox="1">
              <a:spLocks noChangeAspect="1"/>
            </p:cNvSpPr>
            <p:nvPr/>
          </p:nvSpPr>
          <p:spPr>
            <a:xfrm>
              <a:off x="5874567" y="2212088"/>
              <a:ext cx="468000" cy="468000"/>
            </a:xfrm>
            <a:prstGeom prst="ellipse">
              <a:avLst/>
            </a:prstGeom>
            <a:solidFill>
              <a:schemeClr val="tx1"/>
            </a:solidFill>
          </p:spPr>
          <p:txBody>
            <a:bodyPr wrap="none" rtlCol="0" anchor="ctr">
              <a:noAutofit/>
            </a:bodyPr>
            <a:lstStyle/>
            <a:p>
              <a:pPr algn="ctr"/>
              <a:r>
                <a:rPr lang="en-US" sz="1000" b="1" dirty="0">
                  <a:solidFill>
                    <a:schemeClr val="bg1"/>
                  </a:solidFill>
                  <a:latin typeface="Helvetica Neue Thin" panose="020B0403020202020204" pitchFamily="34" charset="0"/>
                  <a:ea typeface="Helvetica Neue Thin" panose="020B0403020202020204" pitchFamily="34" charset="0"/>
                </a:rPr>
                <a:t>Low</a:t>
              </a:r>
            </a:p>
          </p:txBody>
        </p:sp>
        <p:sp>
          <p:nvSpPr>
            <p:cNvPr id="161" name="TextBox 160">
              <a:extLst>
                <a:ext uri="{FF2B5EF4-FFF2-40B4-BE49-F238E27FC236}">
                  <a16:creationId xmlns:a16="http://schemas.microsoft.com/office/drawing/2014/main" id="{89915D9B-2F5E-903E-BA9A-EC55C8CD91BB}"/>
                </a:ext>
              </a:extLst>
            </p:cNvPr>
            <p:cNvSpPr txBox="1">
              <a:spLocks noChangeAspect="1"/>
            </p:cNvSpPr>
            <p:nvPr/>
          </p:nvSpPr>
          <p:spPr>
            <a:xfrm>
              <a:off x="6486200" y="2212088"/>
              <a:ext cx="468000" cy="468000"/>
            </a:xfrm>
            <a:prstGeom prst="ellipse">
              <a:avLst/>
            </a:prstGeom>
            <a:solidFill>
              <a:schemeClr val="tx2"/>
            </a:solidFill>
          </p:spPr>
          <p:txBody>
            <a:bodyPr wrap="none" rtlCol="0" anchor="ctr">
              <a:noAutofit/>
            </a:bodyPr>
            <a:lstStyle/>
            <a:p>
              <a:pPr algn="ctr"/>
              <a:r>
                <a:rPr lang="en-US" sz="1000" b="1" dirty="0">
                  <a:solidFill>
                    <a:schemeClr val="bg1"/>
                  </a:solidFill>
                  <a:latin typeface="Helvetica Neue Thin" panose="020B0403020202020204" pitchFamily="34" charset="0"/>
                  <a:ea typeface="Helvetica Neue Thin" panose="020B0403020202020204" pitchFamily="34" charset="0"/>
                </a:rPr>
                <a:t>Average</a:t>
              </a:r>
            </a:p>
          </p:txBody>
        </p:sp>
        <p:sp>
          <p:nvSpPr>
            <p:cNvPr id="162" name="TextBox 161">
              <a:extLst>
                <a:ext uri="{FF2B5EF4-FFF2-40B4-BE49-F238E27FC236}">
                  <a16:creationId xmlns:a16="http://schemas.microsoft.com/office/drawing/2014/main" id="{CCB24E8B-2938-055F-8622-3D5E8486D22C}"/>
                </a:ext>
              </a:extLst>
            </p:cNvPr>
            <p:cNvSpPr txBox="1"/>
            <p:nvPr/>
          </p:nvSpPr>
          <p:spPr>
            <a:xfrm>
              <a:off x="5048417" y="2630691"/>
              <a:ext cx="861663" cy="507831"/>
            </a:xfrm>
            <a:prstGeom prst="rect">
              <a:avLst/>
            </a:prstGeom>
            <a:noFill/>
          </p:spPr>
          <p:txBody>
            <a:bodyPr wrap="square" lIns="36000" rIns="36000" rtlCol="0">
              <a:spAutoFit/>
            </a:bodyPr>
            <a:lstStyle>
              <a:defPPr>
                <a:defRPr lang="en-US"/>
              </a:defPPr>
              <a:lvl1pPr algn="ctr">
                <a:defRPr sz="900">
                  <a:solidFill>
                    <a:schemeClr val="tx1">
                      <a:lumMod val="65000"/>
                      <a:lumOff val="35000"/>
                    </a:schemeClr>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r>
                <a:rPr lang="en-US" dirty="0"/>
                <a:t>Rating vs. </a:t>
              </a:r>
            </a:p>
            <a:p>
              <a:r>
                <a:rPr lang="en-US" dirty="0"/>
                <a:t>228 sub-</a:t>
              </a:r>
            </a:p>
            <a:p>
              <a:r>
                <a:rPr lang="en-US" dirty="0"/>
                <a:t>industry peers</a:t>
              </a:r>
            </a:p>
          </p:txBody>
        </p:sp>
        <p:sp>
          <p:nvSpPr>
            <p:cNvPr id="163" name="TextBox 162">
              <a:extLst>
                <a:ext uri="{FF2B5EF4-FFF2-40B4-BE49-F238E27FC236}">
                  <a16:creationId xmlns:a16="http://schemas.microsoft.com/office/drawing/2014/main" id="{1D326196-0E4C-DE1D-BB5B-B857C2CD9CE5}"/>
                </a:ext>
              </a:extLst>
            </p:cNvPr>
            <p:cNvSpPr txBox="1"/>
            <p:nvPr/>
          </p:nvSpPr>
          <p:spPr>
            <a:xfrm>
              <a:off x="5778257" y="2630691"/>
              <a:ext cx="660621" cy="507831"/>
            </a:xfrm>
            <a:prstGeom prst="rect">
              <a:avLst/>
            </a:prstGeom>
            <a:noFill/>
          </p:spPr>
          <p:txBody>
            <a:bodyPr wrap="square" lIns="36000" rIns="36000" rtlCol="0">
              <a:spAutoFit/>
            </a:bodyPr>
            <a:lstStyle>
              <a:defPPr>
                <a:defRPr lang="en-US"/>
              </a:defPPr>
              <a:lvl1pPr algn="ctr">
                <a:defRPr sz="900">
                  <a:solidFill>
                    <a:schemeClr val="tx1">
                      <a:lumMod val="65000"/>
                      <a:lumOff val="35000"/>
                    </a:schemeClr>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r>
                <a:rPr lang="en-US" dirty="0"/>
                <a:t>Exposure </a:t>
              </a:r>
            </a:p>
            <a:p>
              <a:r>
                <a:rPr lang="en-US" dirty="0"/>
                <a:t>to ESG risks</a:t>
              </a:r>
            </a:p>
          </p:txBody>
        </p:sp>
        <p:sp>
          <p:nvSpPr>
            <p:cNvPr id="164" name="TextBox 163">
              <a:extLst>
                <a:ext uri="{FF2B5EF4-FFF2-40B4-BE49-F238E27FC236}">
                  <a16:creationId xmlns:a16="http://schemas.microsoft.com/office/drawing/2014/main" id="{3D037AF1-0C06-7E7B-0D69-AF3DACFB415F}"/>
                </a:ext>
              </a:extLst>
            </p:cNvPr>
            <p:cNvSpPr txBox="1"/>
            <p:nvPr/>
          </p:nvSpPr>
          <p:spPr>
            <a:xfrm>
              <a:off x="6421085" y="2630691"/>
              <a:ext cx="594669" cy="369332"/>
            </a:xfrm>
            <a:prstGeom prst="rect">
              <a:avLst/>
            </a:prstGeom>
            <a:noFill/>
          </p:spPr>
          <p:txBody>
            <a:bodyPr wrap="square" lIns="36000" rIns="36000" rtlCol="0">
              <a:spAutoFit/>
            </a:bodyPr>
            <a:lstStyle>
              <a:defPPr>
                <a:defRPr lang="en-US"/>
              </a:defPPr>
              <a:lvl1pPr algn="ctr">
                <a:defRPr sz="900">
                  <a:solidFill>
                    <a:schemeClr val="tx1">
                      <a:lumMod val="65000"/>
                      <a:lumOff val="35000"/>
                    </a:schemeClr>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r>
                <a:rPr lang="en-US" dirty="0" err="1"/>
                <a:t>Mgmnt</a:t>
              </a:r>
              <a:r>
                <a:rPr lang="en-US" dirty="0"/>
                <a:t> of ESG risks</a:t>
              </a:r>
            </a:p>
          </p:txBody>
        </p:sp>
        <p:pic>
          <p:nvPicPr>
            <p:cNvPr id="1030" name="Graphic 1029">
              <a:extLst>
                <a:ext uri="{FF2B5EF4-FFF2-40B4-BE49-F238E27FC236}">
                  <a16:creationId xmlns:a16="http://schemas.microsoft.com/office/drawing/2014/main" id="{EADCCED7-5DF6-2A78-1559-93ACCEF1554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523933" y="1109799"/>
              <a:ext cx="1144074" cy="313528"/>
            </a:xfrm>
            <a:prstGeom prst="rect">
              <a:avLst/>
            </a:prstGeom>
          </p:spPr>
        </p:pic>
        <p:pic>
          <p:nvPicPr>
            <p:cNvPr id="1031" name="Picture 6">
              <a:extLst>
                <a:ext uri="{FF2B5EF4-FFF2-40B4-BE49-F238E27FC236}">
                  <a16:creationId xmlns:a16="http://schemas.microsoft.com/office/drawing/2014/main" id="{5904F9B2-78E4-5332-41DA-169985F5014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788847" y="1806955"/>
              <a:ext cx="614247" cy="328212"/>
            </a:xfrm>
            <a:prstGeom prst="rect">
              <a:avLst/>
            </a:prstGeom>
            <a:noFill/>
            <a:extLst>
              <a:ext uri="{909E8E84-426E-40DD-AFC4-6F175D3DCCD1}">
                <a14:hiddenFill xmlns:a14="http://schemas.microsoft.com/office/drawing/2010/main">
                  <a:solidFill>
                    <a:srgbClr val="FFFFFF"/>
                  </a:solidFill>
                </a14:hiddenFill>
              </a:ext>
            </a:extLst>
          </p:spPr>
        </p:pic>
        <p:sp>
          <p:nvSpPr>
            <p:cNvPr id="6190" name="TextBox 6189">
              <a:extLst>
                <a:ext uri="{FF2B5EF4-FFF2-40B4-BE49-F238E27FC236}">
                  <a16:creationId xmlns:a16="http://schemas.microsoft.com/office/drawing/2014/main" id="{D97A3333-1E24-FF49-0C60-62D18BD8D8A4}"/>
                </a:ext>
              </a:extLst>
            </p:cNvPr>
            <p:cNvSpPr txBox="1"/>
            <p:nvPr/>
          </p:nvSpPr>
          <p:spPr>
            <a:xfrm>
              <a:off x="5102427" y="3243613"/>
              <a:ext cx="2012280" cy="238527"/>
            </a:xfrm>
            <a:prstGeom prst="rect">
              <a:avLst/>
            </a:prstGeom>
            <a:noFill/>
          </p:spPr>
          <p:txBody>
            <a:bodyPr wrap="square" lIns="36000" rIns="36000" rtlCol="0">
              <a:spAutoFit/>
            </a:bodyPr>
            <a:lstStyle>
              <a:defPPr>
                <a:defRPr lang="en-US"/>
              </a:defPPr>
              <a:lvl1pPr lvl="0" algn="ctr">
                <a:defRPr sz="950" b="1">
                  <a:solidFill>
                    <a:srgbClr val="000000">
                      <a:lumMod val="65000"/>
                      <a:lumOff val="35000"/>
                    </a:srgbClr>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r>
                <a:rPr lang="en-US" dirty="0"/>
                <a:t>Overall Etsy ESG Risk Rating: 22.35</a:t>
              </a:r>
            </a:p>
          </p:txBody>
        </p:sp>
      </p:grpSp>
      <p:grpSp>
        <p:nvGrpSpPr>
          <p:cNvPr id="14" name="Group 13">
            <a:extLst>
              <a:ext uri="{FF2B5EF4-FFF2-40B4-BE49-F238E27FC236}">
                <a16:creationId xmlns:a16="http://schemas.microsoft.com/office/drawing/2014/main" id="{B05EE471-F9D7-04B9-6E45-3DB2464E7B1D}"/>
              </a:ext>
            </a:extLst>
          </p:cNvPr>
          <p:cNvGrpSpPr/>
          <p:nvPr/>
        </p:nvGrpSpPr>
        <p:grpSpPr>
          <a:xfrm>
            <a:off x="7337017" y="2622286"/>
            <a:ext cx="2033528" cy="2597619"/>
            <a:chOff x="7337017" y="1012673"/>
            <a:chExt cx="2033528" cy="2597619"/>
          </a:xfrm>
        </p:grpSpPr>
        <p:sp>
          <p:nvSpPr>
            <p:cNvPr id="1027" name="Rounded Rectangle 80">
              <a:extLst>
                <a:ext uri="{FF2B5EF4-FFF2-40B4-BE49-F238E27FC236}">
                  <a16:creationId xmlns:a16="http://schemas.microsoft.com/office/drawing/2014/main" id="{0175B8B5-1A03-7A00-2A3F-91F92EB0524D}"/>
                </a:ext>
              </a:extLst>
            </p:cNvPr>
            <p:cNvSpPr>
              <a:spLocks/>
            </p:cNvSpPr>
            <p:nvPr/>
          </p:nvSpPr>
          <p:spPr>
            <a:xfrm>
              <a:off x="7354546" y="1012673"/>
              <a:ext cx="2015999" cy="2597619"/>
            </a:xfrm>
            <a:prstGeom prst="roundRect">
              <a:avLst>
                <a:gd name="adj" fmla="val 1492"/>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tlCol="0" anchor="t"/>
            <a:lstStyle/>
            <a:p>
              <a:pPr algn="ctr"/>
              <a:endParaRPr lang="en-US" sz="800" b="1" dirty="0">
                <a:solidFill>
                  <a:schemeClr val="bg1"/>
                </a:solidFill>
                <a:latin typeface="HELVETICA NEUE THIN" panose="020B0403020202020204" pitchFamily="34" charset="0"/>
                <a:ea typeface="HELVETICA NEUE THIN" panose="020B0403020202020204" pitchFamily="34" charset="0"/>
              </a:endParaRPr>
            </a:p>
            <a:p>
              <a:pPr algn="ctr"/>
              <a:r>
                <a:rPr lang="en-US" sz="800" b="1" dirty="0">
                  <a:solidFill>
                    <a:schemeClr val="bg1"/>
                  </a:solidFill>
                  <a:latin typeface="HELVETICA NEUE THIN" panose="020B0403020202020204" pitchFamily="34" charset="0"/>
                  <a:ea typeface="HELVETICA NEUE THIN" panose="020B0403020202020204" pitchFamily="34" charset="0"/>
                </a:rPr>
                <a:t>$1.5bn Enterprise Value</a:t>
              </a: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r>
                <a:rPr lang="en-US" sz="1050" b="1" dirty="0">
                  <a:solidFill>
                    <a:schemeClr val="bg1">
                      <a:lumMod val="50000"/>
                    </a:schemeClr>
                  </a:solidFill>
                  <a:latin typeface="HELVETICA NEUE THIN" panose="020B0403020202020204" pitchFamily="34" charset="0"/>
                  <a:ea typeface="HELVETICA NEUE THIN" panose="020B0403020202020204" pitchFamily="34" charset="0"/>
                </a:rPr>
                <a:t>acquired by</a:t>
              </a: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p:txBody>
        </p:sp>
        <p:sp>
          <p:nvSpPr>
            <p:cNvPr id="178" name="TextBox 177">
              <a:extLst>
                <a:ext uri="{FF2B5EF4-FFF2-40B4-BE49-F238E27FC236}">
                  <a16:creationId xmlns:a16="http://schemas.microsoft.com/office/drawing/2014/main" id="{33E07008-CFAE-E4DB-FA74-779F7892E353}"/>
                </a:ext>
              </a:extLst>
            </p:cNvPr>
            <p:cNvSpPr txBox="1">
              <a:spLocks noChangeAspect="1"/>
            </p:cNvSpPr>
            <p:nvPr/>
          </p:nvSpPr>
          <p:spPr>
            <a:xfrm>
              <a:off x="7507097" y="2215414"/>
              <a:ext cx="468000" cy="468000"/>
            </a:xfrm>
            <a:prstGeom prst="ellipse">
              <a:avLst/>
            </a:prstGeom>
            <a:solidFill>
              <a:schemeClr val="accent2"/>
            </a:solidFill>
          </p:spPr>
          <p:txBody>
            <a:bodyPr wrap="none" rtlCol="0" anchor="ctr">
              <a:noAutofit/>
            </a:bodyPr>
            <a:lstStyle/>
            <a:p>
              <a:pPr algn="ctr"/>
              <a:r>
                <a:rPr lang="en-US" sz="1000" b="1" dirty="0">
                  <a:solidFill>
                    <a:schemeClr val="bg1"/>
                  </a:solidFill>
                  <a:latin typeface="Helvetica Neue Thin" panose="020B0403020202020204" pitchFamily="34" charset="0"/>
                  <a:ea typeface="Helvetica Neue Thin" panose="020B0403020202020204" pitchFamily="34" charset="0"/>
                </a:rPr>
                <a:t>Top</a:t>
              </a:r>
            </a:p>
            <a:p>
              <a:pPr algn="ctr"/>
              <a:r>
                <a:rPr lang="en-US" sz="1000" b="1" dirty="0">
                  <a:solidFill>
                    <a:schemeClr val="bg1"/>
                  </a:solidFill>
                  <a:latin typeface="Helvetica Neue Thin" panose="020B0403020202020204" pitchFamily="34" charset="0"/>
                  <a:ea typeface="Helvetica Neue Thin" panose="020B0403020202020204" pitchFamily="34" charset="0"/>
                </a:rPr>
                <a:t>50%</a:t>
              </a:r>
            </a:p>
          </p:txBody>
        </p:sp>
        <p:sp>
          <p:nvSpPr>
            <p:cNvPr id="179" name="TextBox 178">
              <a:extLst>
                <a:ext uri="{FF2B5EF4-FFF2-40B4-BE49-F238E27FC236}">
                  <a16:creationId xmlns:a16="http://schemas.microsoft.com/office/drawing/2014/main" id="{21E386D3-9F12-6D2D-2D43-82C46D141387}"/>
                </a:ext>
              </a:extLst>
            </p:cNvPr>
            <p:cNvSpPr txBox="1">
              <a:spLocks noChangeAspect="1"/>
            </p:cNvSpPr>
            <p:nvPr/>
          </p:nvSpPr>
          <p:spPr>
            <a:xfrm>
              <a:off x="8128545" y="2215414"/>
              <a:ext cx="468000" cy="468000"/>
            </a:xfrm>
            <a:prstGeom prst="ellipse">
              <a:avLst/>
            </a:prstGeom>
            <a:solidFill>
              <a:schemeClr val="tx1"/>
            </a:solidFill>
          </p:spPr>
          <p:txBody>
            <a:bodyPr wrap="none" rtlCol="0" anchor="ctr">
              <a:noAutofit/>
            </a:bodyPr>
            <a:lstStyle/>
            <a:p>
              <a:pPr algn="ctr"/>
              <a:r>
                <a:rPr lang="en-US" sz="1000" b="1" dirty="0">
                  <a:solidFill>
                    <a:schemeClr val="bg1"/>
                  </a:solidFill>
                  <a:latin typeface="Helvetica Neue Thin" panose="020B0403020202020204" pitchFamily="34" charset="0"/>
                  <a:ea typeface="Helvetica Neue Thin" panose="020B0403020202020204" pitchFamily="34" charset="0"/>
                </a:rPr>
                <a:t>Low</a:t>
              </a:r>
            </a:p>
          </p:txBody>
        </p:sp>
        <p:sp>
          <p:nvSpPr>
            <p:cNvPr id="180" name="TextBox 179">
              <a:extLst>
                <a:ext uri="{FF2B5EF4-FFF2-40B4-BE49-F238E27FC236}">
                  <a16:creationId xmlns:a16="http://schemas.microsoft.com/office/drawing/2014/main" id="{D924CB3A-CB1B-282A-669A-73CA4211DAEC}"/>
                </a:ext>
              </a:extLst>
            </p:cNvPr>
            <p:cNvSpPr txBox="1">
              <a:spLocks noChangeAspect="1"/>
            </p:cNvSpPr>
            <p:nvPr/>
          </p:nvSpPr>
          <p:spPr>
            <a:xfrm>
              <a:off x="8745599" y="2215414"/>
              <a:ext cx="468000" cy="468000"/>
            </a:xfrm>
            <a:prstGeom prst="ellipse">
              <a:avLst/>
            </a:prstGeom>
            <a:solidFill>
              <a:schemeClr val="tx2"/>
            </a:solidFill>
          </p:spPr>
          <p:txBody>
            <a:bodyPr wrap="none" rtlCol="0" anchor="ctr">
              <a:noAutofit/>
            </a:bodyPr>
            <a:lstStyle/>
            <a:p>
              <a:pPr algn="ctr"/>
              <a:r>
                <a:rPr lang="en-US" sz="1000" b="1" dirty="0">
                  <a:solidFill>
                    <a:schemeClr val="bg1"/>
                  </a:solidFill>
                  <a:latin typeface="Helvetica Neue Thin" panose="020B0403020202020204" pitchFamily="34" charset="0"/>
                  <a:ea typeface="Helvetica Neue Thin" panose="020B0403020202020204" pitchFamily="34" charset="0"/>
                </a:rPr>
                <a:t>Weak</a:t>
              </a:r>
            </a:p>
          </p:txBody>
        </p:sp>
        <p:sp>
          <p:nvSpPr>
            <p:cNvPr id="181" name="TextBox 180">
              <a:extLst>
                <a:ext uri="{FF2B5EF4-FFF2-40B4-BE49-F238E27FC236}">
                  <a16:creationId xmlns:a16="http://schemas.microsoft.com/office/drawing/2014/main" id="{155DB94A-6DD0-8732-25C3-1F83A979A39A}"/>
                </a:ext>
              </a:extLst>
            </p:cNvPr>
            <p:cNvSpPr txBox="1"/>
            <p:nvPr/>
          </p:nvSpPr>
          <p:spPr>
            <a:xfrm>
              <a:off x="7379917" y="2631092"/>
              <a:ext cx="755640" cy="507831"/>
            </a:xfrm>
            <a:prstGeom prst="rect">
              <a:avLst/>
            </a:prstGeom>
            <a:noFill/>
          </p:spPr>
          <p:txBody>
            <a:bodyPr wrap="square" lIns="36000" rIns="36000" rtlCol="0">
              <a:spAutoFit/>
            </a:bodyPr>
            <a:lstStyle>
              <a:defPPr>
                <a:defRPr lang="en-US"/>
              </a:defPPr>
              <a:lvl1pPr algn="ctr">
                <a:defRPr sz="900">
                  <a:solidFill>
                    <a:schemeClr val="tx1">
                      <a:lumMod val="65000"/>
                      <a:lumOff val="35000"/>
                    </a:schemeClr>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r>
                <a:rPr lang="en-US" dirty="0"/>
                <a:t>Rating vs. </a:t>
              </a:r>
            </a:p>
            <a:p>
              <a:r>
                <a:rPr lang="en-US" dirty="0"/>
                <a:t>414 sub-</a:t>
              </a:r>
            </a:p>
            <a:p>
              <a:r>
                <a:rPr lang="en-US" dirty="0"/>
                <a:t>industry peers</a:t>
              </a:r>
            </a:p>
          </p:txBody>
        </p:sp>
        <p:sp>
          <p:nvSpPr>
            <p:cNvPr id="182" name="TextBox 181">
              <a:extLst>
                <a:ext uri="{FF2B5EF4-FFF2-40B4-BE49-F238E27FC236}">
                  <a16:creationId xmlns:a16="http://schemas.microsoft.com/office/drawing/2014/main" id="{34AC37DE-3950-FF32-29EE-C0A16D3A5519}"/>
                </a:ext>
              </a:extLst>
            </p:cNvPr>
            <p:cNvSpPr txBox="1"/>
            <p:nvPr/>
          </p:nvSpPr>
          <p:spPr>
            <a:xfrm>
              <a:off x="8032235" y="2631092"/>
              <a:ext cx="660621" cy="507831"/>
            </a:xfrm>
            <a:prstGeom prst="rect">
              <a:avLst/>
            </a:prstGeom>
            <a:noFill/>
          </p:spPr>
          <p:txBody>
            <a:bodyPr wrap="square" lIns="36000" rIns="36000" rtlCol="0">
              <a:spAutoFit/>
            </a:bodyPr>
            <a:lstStyle>
              <a:defPPr>
                <a:defRPr lang="en-US"/>
              </a:defPPr>
              <a:lvl1pPr algn="ctr">
                <a:defRPr sz="900">
                  <a:solidFill>
                    <a:schemeClr val="tx1">
                      <a:lumMod val="65000"/>
                      <a:lumOff val="35000"/>
                    </a:schemeClr>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r>
                <a:rPr lang="en-US" dirty="0"/>
                <a:t>Exposure </a:t>
              </a:r>
            </a:p>
            <a:p>
              <a:r>
                <a:rPr lang="en-US" dirty="0"/>
                <a:t>to ESG risks</a:t>
              </a:r>
            </a:p>
          </p:txBody>
        </p:sp>
        <p:sp>
          <p:nvSpPr>
            <p:cNvPr id="183" name="TextBox 182">
              <a:extLst>
                <a:ext uri="{FF2B5EF4-FFF2-40B4-BE49-F238E27FC236}">
                  <a16:creationId xmlns:a16="http://schemas.microsoft.com/office/drawing/2014/main" id="{086E6DD6-FE6D-B640-06CA-D9CB3BA1D00C}"/>
                </a:ext>
              </a:extLst>
            </p:cNvPr>
            <p:cNvSpPr txBox="1"/>
            <p:nvPr/>
          </p:nvSpPr>
          <p:spPr>
            <a:xfrm>
              <a:off x="8682264" y="2631092"/>
              <a:ext cx="594670" cy="369332"/>
            </a:xfrm>
            <a:prstGeom prst="rect">
              <a:avLst/>
            </a:prstGeom>
            <a:noFill/>
          </p:spPr>
          <p:txBody>
            <a:bodyPr wrap="square" lIns="36000" rIns="36000" rtlCol="0">
              <a:spAutoFit/>
            </a:bodyPr>
            <a:lstStyle>
              <a:defPPr>
                <a:defRPr lang="en-US"/>
              </a:defPPr>
              <a:lvl1pPr algn="ctr">
                <a:defRPr sz="900">
                  <a:solidFill>
                    <a:schemeClr val="tx1">
                      <a:lumMod val="65000"/>
                      <a:lumOff val="35000"/>
                    </a:schemeClr>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r>
                <a:rPr lang="en-US" dirty="0" err="1"/>
                <a:t>Mgmnt</a:t>
              </a:r>
              <a:r>
                <a:rPr lang="en-US" dirty="0"/>
                <a:t> of ESG risks</a:t>
              </a:r>
            </a:p>
          </p:txBody>
        </p:sp>
        <p:pic>
          <p:nvPicPr>
            <p:cNvPr id="1032" name="Picture 2" descr="Talentsoft Completes $50M Funding Round | FinSMEs">
              <a:extLst>
                <a:ext uri="{FF2B5EF4-FFF2-40B4-BE49-F238E27FC236}">
                  <a16:creationId xmlns:a16="http://schemas.microsoft.com/office/drawing/2014/main" id="{0EC977DA-D0ED-E105-CBB6-72073183648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733599" y="1182114"/>
              <a:ext cx="1257893" cy="19996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4" descr="Cegid – Wikipedia">
              <a:extLst>
                <a:ext uri="{FF2B5EF4-FFF2-40B4-BE49-F238E27FC236}">
                  <a16:creationId xmlns:a16="http://schemas.microsoft.com/office/drawing/2014/main" id="{D761F329-9814-FD1B-A39E-6F97F0A050DD}"/>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7772900" y="1781931"/>
              <a:ext cx="1179291" cy="336620"/>
            </a:xfrm>
            <a:prstGeom prst="rect">
              <a:avLst/>
            </a:prstGeom>
            <a:noFill/>
            <a:extLst>
              <a:ext uri="{909E8E84-426E-40DD-AFC4-6F175D3DCCD1}">
                <a14:hiddenFill xmlns:a14="http://schemas.microsoft.com/office/drawing/2010/main">
                  <a:solidFill>
                    <a:srgbClr val="FFFFFF"/>
                  </a:solidFill>
                </a14:hiddenFill>
              </a:ext>
            </a:extLst>
          </p:spPr>
        </p:pic>
        <p:sp>
          <p:nvSpPr>
            <p:cNvPr id="6191" name="TextBox 6190">
              <a:extLst>
                <a:ext uri="{FF2B5EF4-FFF2-40B4-BE49-F238E27FC236}">
                  <a16:creationId xmlns:a16="http://schemas.microsoft.com/office/drawing/2014/main" id="{5D40FA05-63A1-1984-2F8F-9C79C6ABE1EB}"/>
                </a:ext>
              </a:extLst>
            </p:cNvPr>
            <p:cNvSpPr txBox="1"/>
            <p:nvPr/>
          </p:nvSpPr>
          <p:spPr>
            <a:xfrm>
              <a:off x="7337017" y="3241317"/>
              <a:ext cx="2012280" cy="238527"/>
            </a:xfrm>
            <a:prstGeom prst="rect">
              <a:avLst/>
            </a:prstGeom>
            <a:noFill/>
          </p:spPr>
          <p:txBody>
            <a:bodyPr wrap="square" lIns="36000" rIns="36000" rtlCol="0">
              <a:spAutoFit/>
            </a:bodyPr>
            <a:lstStyle>
              <a:defPPr>
                <a:defRPr lang="en-US"/>
              </a:defPPr>
              <a:lvl1pPr lvl="0" algn="ctr">
                <a:defRPr sz="950" b="1">
                  <a:solidFill>
                    <a:srgbClr val="000000">
                      <a:lumMod val="65000"/>
                      <a:lumOff val="35000"/>
                    </a:srgbClr>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r>
                <a:rPr lang="en-US" dirty="0"/>
                <a:t>Overall Cegid ESG Risk Rating: 22.36</a:t>
              </a:r>
            </a:p>
          </p:txBody>
        </p:sp>
      </p:grpSp>
      <p:grpSp>
        <p:nvGrpSpPr>
          <p:cNvPr id="15" name="Group 14">
            <a:extLst>
              <a:ext uri="{FF2B5EF4-FFF2-40B4-BE49-F238E27FC236}">
                <a16:creationId xmlns:a16="http://schemas.microsoft.com/office/drawing/2014/main" id="{B025D1C9-C45B-A140-D037-84249C0D2D37}"/>
              </a:ext>
            </a:extLst>
          </p:cNvPr>
          <p:cNvGrpSpPr/>
          <p:nvPr/>
        </p:nvGrpSpPr>
        <p:grpSpPr>
          <a:xfrm>
            <a:off x="9633315" y="2625957"/>
            <a:ext cx="2015999" cy="2599200"/>
            <a:chOff x="9633315" y="1016344"/>
            <a:chExt cx="2015999" cy="2599200"/>
          </a:xfrm>
        </p:grpSpPr>
        <p:sp>
          <p:nvSpPr>
            <p:cNvPr id="6216" name="Rounded Rectangle 80">
              <a:extLst>
                <a:ext uri="{FF2B5EF4-FFF2-40B4-BE49-F238E27FC236}">
                  <a16:creationId xmlns:a16="http://schemas.microsoft.com/office/drawing/2014/main" id="{EFA25648-6F22-AB1F-835B-4B8B9A3522FB}"/>
                </a:ext>
              </a:extLst>
            </p:cNvPr>
            <p:cNvSpPr>
              <a:spLocks/>
            </p:cNvSpPr>
            <p:nvPr/>
          </p:nvSpPr>
          <p:spPr>
            <a:xfrm>
              <a:off x="9633315" y="1016344"/>
              <a:ext cx="2015999" cy="2599200"/>
            </a:xfrm>
            <a:prstGeom prst="roundRect">
              <a:avLst>
                <a:gd name="adj" fmla="val 1492"/>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tlCol="0" anchor="t"/>
            <a:lstStyle/>
            <a:p>
              <a:pPr algn="ctr"/>
              <a:endParaRPr lang="en-US" sz="800" b="1" dirty="0">
                <a:solidFill>
                  <a:schemeClr val="bg1"/>
                </a:solidFill>
                <a:latin typeface="HELVETICA NEUE THIN" panose="020B0403020202020204" pitchFamily="34" charset="0"/>
                <a:ea typeface="HELVETICA NEUE THIN" panose="020B0403020202020204" pitchFamily="34" charset="0"/>
              </a:endParaRPr>
            </a:p>
            <a:p>
              <a:pPr algn="ctr"/>
              <a:r>
                <a:rPr lang="en-US" sz="800" b="1" dirty="0">
                  <a:solidFill>
                    <a:schemeClr val="bg1"/>
                  </a:solidFill>
                  <a:latin typeface="HELVETICA NEUE THIN" panose="020B0403020202020204" pitchFamily="34" charset="0"/>
                  <a:ea typeface="HELVETICA NEUE THIN" panose="020B0403020202020204" pitchFamily="34" charset="0"/>
                </a:rPr>
                <a:t>$1.5bn Enterprise Value</a:t>
              </a: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r>
                <a:rPr lang="en-US" sz="1050" b="1" dirty="0">
                  <a:solidFill>
                    <a:schemeClr val="bg1">
                      <a:lumMod val="50000"/>
                    </a:schemeClr>
                  </a:solidFill>
                  <a:latin typeface="HELVETICA NEUE THIN" panose="020B0403020202020204" pitchFamily="34" charset="0"/>
                  <a:ea typeface="HELVETICA NEUE THIN" panose="020B0403020202020204" pitchFamily="34" charset="0"/>
                </a:rPr>
                <a:t>acquired by</a:t>
              </a: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a:p>
              <a:pPr algn="ctr"/>
              <a:r>
                <a:rPr lang="en-US" sz="1050" b="1" dirty="0">
                  <a:solidFill>
                    <a:schemeClr val="bg1">
                      <a:lumMod val="50000"/>
                    </a:schemeClr>
                  </a:solidFill>
                  <a:latin typeface="HELVETICA NEUE THIN" panose="020B0403020202020204" pitchFamily="34" charset="0"/>
                  <a:ea typeface="HELVETICA NEUE THIN" panose="020B0403020202020204" pitchFamily="34" charset="0"/>
                </a:rPr>
                <a:t>Bessemer Venture Partners and Insight Partners backed</a:t>
              </a:r>
            </a:p>
            <a:p>
              <a:pPr algn="ctr"/>
              <a:endParaRPr lang="en-US" sz="800" b="1" dirty="0">
                <a:solidFill>
                  <a:schemeClr val="tx2"/>
                </a:solidFill>
                <a:latin typeface="HELVETICA NEUE THIN" panose="020B0403020202020204" pitchFamily="34" charset="0"/>
                <a:ea typeface="HELVETICA NEUE THIN" panose="020B0403020202020204" pitchFamily="34" charset="0"/>
              </a:endParaRPr>
            </a:p>
          </p:txBody>
        </p:sp>
        <p:sp>
          <p:nvSpPr>
            <p:cNvPr id="6196" name="TextBox 6195">
              <a:extLst>
                <a:ext uri="{FF2B5EF4-FFF2-40B4-BE49-F238E27FC236}">
                  <a16:creationId xmlns:a16="http://schemas.microsoft.com/office/drawing/2014/main" id="{BC60173E-3675-B5CB-F167-682CC14036CF}"/>
                </a:ext>
              </a:extLst>
            </p:cNvPr>
            <p:cNvSpPr txBox="1"/>
            <p:nvPr/>
          </p:nvSpPr>
          <p:spPr>
            <a:xfrm>
              <a:off x="9703380" y="3151455"/>
              <a:ext cx="1875868" cy="369332"/>
            </a:xfrm>
            <a:prstGeom prst="rect">
              <a:avLst/>
            </a:prstGeom>
            <a:noFill/>
          </p:spPr>
          <p:txBody>
            <a:bodyPr wrap="square" lIns="36000" rIns="36000" rtlCol="0">
              <a:spAutoFit/>
            </a:bodyPr>
            <a:lstStyle>
              <a:defPPr>
                <a:defRPr lang="en-US"/>
              </a:defPPr>
              <a:lvl1pPr algn="ctr">
                <a:defRPr sz="900">
                  <a:solidFill>
                    <a:schemeClr val="tx1">
                      <a:lumMod val="65000"/>
                      <a:lumOff val="35000"/>
                    </a:schemeClr>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r>
                <a:rPr lang="en-US" dirty="0" err="1"/>
                <a:t>Sustainalytics</a:t>
              </a:r>
              <a:r>
                <a:rPr lang="en-US" dirty="0"/>
                <a:t> data not yet available for this company</a:t>
              </a:r>
            </a:p>
          </p:txBody>
        </p:sp>
        <p:pic>
          <p:nvPicPr>
            <p:cNvPr id="6217" name="Picture 12" descr="How Azimo Cashed in on Better Customer Engagement With the… | Braze">
              <a:extLst>
                <a:ext uri="{FF2B5EF4-FFF2-40B4-BE49-F238E27FC236}">
                  <a16:creationId xmlns:a16="http://schemas.microsoft.com/office/drawing/2014/main" id="{4C16FE00-BD6D-D851-F59C-8A7E89E3D73F}"/>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0055549" y="1139064"/>
              <a:ext cx="1171530" cy="313870"/>
            </a:xfrm>
            <a:prstGeom prst="rect">
              <a:avLst/>
            </a:prstGeom>
            <a:noFill/>
            <a:extLst>
              <a:ext uri="{909E8E84-426E-40DD-AFC4-6F175D3DCCD1}">
                <a14:hiddenFill xmlns:a14="http://schemas.microsoft.com/office/drawing/2010/main">
                  <a:solidFill>
                    <a:srgbClr val="FFFFFF"/>
                  </a:solidFill>
                </a14:hiddenFill>
              </a:ext>
            </a:extLst>
          </p:spPr>
        </p:pic>
        <p:pic>
          <p:nvPicPr>
            <p:cNvPr id="6218" name="Picture 14" descr="Papaya Global Raises $250 Million in Series D Funding at $3.7 Billion  Valuation | Business Wire">
              <a:extLst>
                <a:ext uri="{FF2B5EF4-FFF2-40B4-BE49-F238E27FC236}">
                  <a16:creationId xmlns:a16="http://schemas.microsoft.com/office/drawing/2014/main" id="{E333642E-4F6F-B138-BE37-87F50E086C28}"/>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874931" y="1800328"/>
              <a:ext cx="1511564" cy="36933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7" name="Elbow Connector 16">
            <a:extLst>
              <a:ext uri="{FF2B5EF4-FFF2-40B4-BE49-F238E27FC236}">
                <a16:creationId xmlns:a16="http://schemas.microsoft.com/office/drawing/2014/main" id="{2E70239A-CE8B-CF39-6E5B-43E98909A16B}"/>
              </a:ext>
            </a:extLst>
          </p:cNvPr>
          <p:cNvCxnSpPr>
            <a:cxnSpLocks/>
            <a:stCxn id="27" idx="2"/>
            <a:endCxn id="153" idx="0"/>
          </p:cNvCxnSpPr>
          <p:nvPr/>
        </p:nvCxnSpPr>
        <p:spPr>
          <a:xfrm rot="16200000" flipH="1">
            <a:off x="3368681" y="3393539"/>
            <a:ext cx="552383" cy="4215662"/>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86246505-8FA5-5143-9FE0-6F1749E87C87}"/>
              </a:ext>
            </a:extLst>
          </p:cNvPr>
          <p:cNvSpPr txBox="1">
            <a:spLocks/>
          </p:cNvSpPr>
          <p:nvPr/>
        </p:nvSpPr>
        <p:spPr>
          <a:xfrm>
            <a:off x="5698703" y="5777562"/>
            <a:ext cx="108000" cy="108000"/>
          </a:xfrm>
          <a:prstGeom prst="ellipse">
            <a:avLst/>
          </a:prstGeom>
          <a:solidFill>
            <a:schemeClr val="tx1"/>
          </a:solidFill>
          <a:ln w="25400">
            <a:noFill/>
          </a:ln>
        </p:spPr>
        <p:txBody>
          <a:bodyPr wrap="none" rtlCol="0" anchor="ctr">
            <a:noAutofit/>
          </a:bodyPr>
          <a:lstStyle/>
          <a:p>
            <a:pPr algn="ctr"/>
            <a:endParaRPr lang="en-US" sz="1200" b="1" dirty="0">
              <a:solidFill>
                <a:schemeClr val="tx1">
                  <a:lumMod val="65000"/>
                  <a:lumOff val="35000"/>
                </a:schemeClr>
              </a:solidFill>
              <a:latin typeface="Helvetica Neue Thin" panose="020B0403020202020204" pitchFamily="34" charset="0"/>
              <a:ea typeface="Helvetica Neue Thin" panose="020B0403020202020204" pitchFamily="34" charset="0"/>
            </a:endParaRPr>
          </a:p>
        </p:txBody>
      </p:sp>
      <p:sp>
        <p:nvSpPr>
          <p:cNvPr id="154" name="TextBox 153">
            <a:extLst>
              <a:ext uri="{FF2B5EF4-FFF2-40B4-BE49-F238E27FC236}">
                <a16:creationId xmlns:a16="http://schemas.microsoft.com/office/drawing/2014/main" id="{B0C4D0DA-F08B-4149-A8ED-905A821F5337}"/>
              </a:ext>
            </a:extLst>
          </p:cNvPr>
          <p:cNvSpPr txBox="1">
            <a:spLocks/>
          </p:cNvSpPr>
          <p:nvPr/>
        </p:nvSpPr>
        <p:spPr>
          <a:xfrm>
            <a:off x="6610959" y="5777562"/>
            <a:ext cx="108000" cy="108000"/>
          </a:xfrm>
          <a:prstGeom prst="ellipse">
            <a:avLst/>
          </a:prstGeom>
          <a:solidFill>
            <a:srgbClr val="C00000"/>
          </a:solidFill>
          <a:ln w="25400">
            <a:noFill/>
          </a:ln>
        </p:spPr>
        <p:txBody>
          <a:bodyPr wrap="none" rtlCol="0" anchor="ctr">
            <a:noAutofit/>
          </a:bodyPr>
          <a:lstStyle/>
          <a:p>
            <a:pPr algn="ctr"/>
            <a:endParaRPr lang="en-US" sz="1200" b="1" dirty="0">
              <a:solidFill>
                <a:schemeClr val="tx1">
                  <a:lumMod val="65000"/>
                  <a:lumOff val="35000"/>
                </a:schemeClr>
              </a:solidFill>
              <a:latin typeface="Helvetica Neue Thin" panose="020B0403020202020204" pitchFamily="34" charset="0"/>
              <a:ea typeface="Helvetica Neue Thin" panose="020B0403020202020204" pitchFamily="34" charset="0"/>
            </a:endParaRPr>
          </a:p>
        </p:txBody>
      </p:sp>
      <p:sp>
        <p:nvSpPr>
          <p:cNvPr id="155" name="TextBox 154">
            <a:extLst>
              <a:ext uri="{FF2B5EF4-FFF2-40B4-BE49-F238E27FC236}">
                <a16:creationId xmlns:a16="http://schemas.microsoft.com/office/drawing/2014/main" id="{86C10E00-7E1F-8546-86EC-89EABF2D4727}"/>
              </a:ext>
            </a:extLst>
          </p:cNvPr>
          <p:cNvSpPr txBox="1">
            <a:spLocks/>
          </p:cNvSpPr>
          <p:nvPr/>
        </p:nvSpPr>
        <p:spPr>
          <a:xfrm>
            <a:off x="6662589" y="5777562"/>
            <a:ext cx="108000" cy="108000"/>
          </a:xfrm>
          <a:prstGeom prst="ellipse">
            <a:avLst/>
          </a:prstGeom>
          <a:solidFill>
            <a:schemeClr val="bg2">
              <a:lumMod val="50000"/>
            </a:schemeClr>
          </a:solidFill>
          <a:ln w="25400">
            <a:noFill/>
          </a:ln>
        </p:spPr>
        <p:txBody>
          <a:bodyPr wrap="none" rtlCol="0" anchor="ctr">
            <a:noAutofit/>
          </a:bodyPr>
          <a:lstStyle/>
          <a:p>
            <a:pPr algn="ctr"/>
            <a:endParaRPr lang="en-US" sz="1200" b="1" dirty="0">
              <a:solidFill>
                <a:schemeClr val="tx1">
                  <a:lumMod val="65000"/>
                  <a:lumOff val="35000"/>
                </a:schemeClr>
              </a:solidFill>
              <a:latin typeface="Helvetica Neue Thin" panose="020B0403020202020204" pitchFamily="34" charset="0"/>
              <a:ea typeface="Helvetica Neue Thin" panose="020B0403020202020204" pitchFamily="34" charset="0"/>
            </a:endParaRPr>
          </a:p>
        </p:txBody>
      </p:sp>
      <p:sp>
        <p:nvSpPr>
          <p:cNvPr id="42" name="TextBox 41">
            <a:extLst>
              <a:ext uri="{FF2B5EF4-FFF2-40B4-BE49-F238E27FC236}">
                <a16:creationId xmlns:a16="http://schemas.microsoft.com/office/drawing/2014/main" id="{77ED40C4-C528-6544-8D10-40CF6410C29D}"/>
              </a:ext>
            </a:extLst>
          </p:cNvPr>
          <p:cNvSpPr txBox="1">
            <a:spLocks/>
          </p:cNvSpPr>
          <p:nvPr/>
        </p:nvSpPr>
        <p:spPr>
          <a:xfrm>
            <a:off x="5801673" y="5777562"/>
            <a:ext cx="108000" cy="108000"/>
          </a:xfrm>
          <a:prstGeom prst="ellipse">
            <a:avLst/>
          </a:prstGeom>
          <a:solidFill>
            <a:schemeClr val="accent1"/>
          </a:solidFill>
          <a:ln w="28575">
            <a:noFill/>
          </a:ln>
        </p:spPr>
        <p:txBody>
          <a:bodyPr wrap="none" rtlCol="0" anchor="ctr">
            <a:noAutofit/>
          </a:bodyPr>
          <a:lstStyle/>
          <a:p>
            <a:pPr algn="ctr"/>
            <a:endParaRPr lang="en-US" sz="1200" b="1" dirty="0">
              <a:solidFill>
                <a:schemeClr val="tx1">
                  <a:lumMod val="65000"/>
                  <a:lumOff val="35000"/>
                </a:schemeClr>
              </a:solidFill>
              <a:latin typeface="Helvetica Neue Thin" panose="020B0403020202020204" pitchFamily="34" charset="0"/>
              <a:ea typeface="Helvetica Neue Thin" panose="020B0403020202020204" pitchFamily="34" charset="0"/>
            </a:endParaRPr>
          </a:p>
        </p:txBody>
      </p:sp>
      <p:cxnSp>
        <p:nvCxnSpPr>
          <p:cNvPr id="126" name="Elbow Connector 125">
            <a:extLst>
              <a:ext uri="{FF2B5EF4-FFF2-40B4-BE49-F238E27FC236}">
                <a16:creationId xmlns:a16="http://schemas.microsoft.com/office/drawing/2014/main" id="{3208149A-C50A-20CE-B687-ABF250980FA9}"/>
              </a:ext>
            </a:extLst>
          </p:cNvPr>
          <p:cNvCxnSpPr>
            <a:cxnSpLocks/>
            <a:stCxn id="152" idx="2"/>
            <a:endCxn id="42" idx="0"/>
          </p:cNvCxnSpPr>
          <p:nvPr/>
        </p:nvCxnSpPr>
        <p:spPr>
          <a:xfrm rot="16200000" flipH="1">
            <a:off x="4558200" y="4480088"/>
            <a:ext cx="552383" cy="2042563"/>
          </a:xfrm>
          <a:prstGeom prst="bentConnector3">
            <a:avLst>
              <a:gd name="adj1" fmla="val 31971"/>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6" name="Elbow Connector 6">
            <a:extLst>
              <a:ext uri="{FF2B5EF4-FFF2-40B4-BE49-F238E27FC236}">
                <a16:creationId xmlns:a16="http://schemas.microsoft.com/office/drawing/2014/main" id="{9EDD751D-2BB9-25CE-DC62-E7767399E885}"/>
              </a:ext>
            </a:extLst>
          </p:cNvPr>
          <p:cNvCxnSpPr>
            <a:cxnSpLocks/>
            <a:stCxn id="1027" idx="2"/>
            <a:endCxn id="155" idx="0"/>
          </p:cNvCxnSpPr>
          <p:nvPr/>
        </p:nvCxnSpPr>
        <p:spPr>
          <a:xfrm rot="5400000">
            <a:off x="7260740" y="4675755"/>
            <a:ext cx="557657" cy="1645957"/>
          </a:xfrm>
          <a:prstGeom prst="bentConnector3">
            <a:avLst>
              <a:gd name="adj1" fmla="val 37524"/>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36CD1ED3-2B9F-3675-6A2F-1562680EB100}"/>
              </a:ext>
            </a:extLst>
          </p:cNvPr>
          <p:cNvSpPr txBox="1"/>
          <p:nvPr/>
        </p:nvSpPr>
        <p:spPr>
          <a:xfrm>
            <a:off x="464468" y="1002922"/>
            <a:ext cx="11211532" cy="1164421"/>
          </a:xfrm>
          <a:prstGeom prst="rect">
            <a:avLst/>
          </a:prstGeom>
          <a:noFill/>
        </p:spPr>
        <p:txBody>
          <a:bodyPr wrap="square">
            <a:spAutoFit/>
          </a:bodyPr>
          <a:lstStyle/>
          <a:p>
            <a:pPr algn="just">
              <a:spcAft>
                <a:spcPts val="800"/>
              </a:spcAft>
              <a:buClr>
                <a:schemeClr val="accent2"/>
              </a:buClr>
            </a:pPr>
            <a:r>
              <a:rPr lang="en-GB" sz="1050" dirty="0">
                <a:solidFill>
                  <a:schemeClr val="tx2"/>
                </a:solidFill>
                <a:latin typeface="Helvetica Neue Thin" panose="020B0403020202020204" pitchFamily="34" charset="0"/>
                <a:ea typeface="Helvetica Neue Thin" panose="020B0403020202020204" pitchFamily="34" charset="0"/>
              </a:rPr>
              <a:t>TempoCap funds have enjoyed five major liquidity events in the last two years. </a:t>
            </a:r>
            <a:r>
              <a:rPr lang="en-GB" sz="1050" dirty="0" err="1">
                <a:solidFill>
                  <a:schemeClr val="tx2"/>
                </a:solidFill>
                <a:latin typeface="Helvetica Neue Thin" panose="020B0403020202020204" pitchFamily="34" charset="0"/>
                <a:ea typeface="Helvetica Neue Thin" panose="020B0403020202020204" pitchFamily="34" charset="0"/>
              </a:rPr>
              <a:t>CurrencyCloud</a:t>
            </a:r>
            <a:r>
              <a:rPr lang="en-GB" sz="1050" dirty="0">
                <a:solidFill>
                  <a:schemeClr val="tx2"/>
                </a:solidFill>
                <a:latin typeface="Helvetica Neue Thin" panose="020B0403020202020204" pitchFamily="34" charset="0"/>
                <a:ea typeface="Helvetica Neue Thin" panose="020B0403020202020204" pitchFamily="34" charset="0"/>
              </a:rPr>
              <a:t>, Depop and </a:t>
            </a:r>
            <a:r>
              <a:rPr lang="en-GB" sz="1050" dirty="0" err="1">
                <a:solidFill>
                  <a:schemeClr val="tx2"/>
                </a:solidFill>
                <a:latin typeface="Helvetica Neue Thin" panose="020B0403020202020204" pitchFamily="34" charset="0"/>
                <a:ea typeface="Helvetica Neue Thin" panose="020B0403020202020204" pitchFamily="34" charset="0"/>
              </a:rPr>
              <a:t>Talentsoft</a:t>
            </a:r>
            <a:r>
              <a:rPr lang="en-GB" sz="1050" dirty="0">
                <a:solidFill>
                  <a:schemeClr val="tx2"/>
                </a:solidFill>
                <a:latin typeface="Helvetica Neue Thin" panose="020B0403020202020204" pitchFamily="34" charset="0"/>
                <a:ea typeface="Helvetica Neue Thin" panose="020B0403020202020204" pitchFamily="34" charset="0"/>
              </a:rPr>
              <a:t> all sold in 2021 with all three portfolio companies having performed strongly in TempoCap’s annual ESG benchmarking prior to exit. Indeed, we have found that solid ESG performance is often a hallmark of a well-run company, supporting strong exit valuations. In 2022, </a:t>
            </a:r>
            <a:r>
              <a:rPr lang="en-GB" sz="1050" dirty="0" err="1">
                <a:solidFill>
                  <a:schemeClr val="tx2"/>
                </a:solidFill>
                <a:latin typeface="Helvetica Neue Thin" panose="020B0403020202020204" pitchFamily="34" charset="0"/>
                <a:ea typeface="Helvetica Neue Thin" panose="020B0403020202020204" pitchFamily="34" charset="0"/>
              </a:rPr>
              <a:t>TempoCap</a:t>
            </a:r>
            <a:r>
              <a:rPr lang="en-GB" sz="1050" dirty="0">
                <a:solidFill>
                  <a:schemeClr val="tx2"/>
                </a:solidFill>
                <a:latin typeface="Helvetica Neue Thin" panose="020B0403020202020204" pitchFamily="34" charset="0"/>
                <a:ea typeface="Helvetica Neue Thin" panose="020B0403020202020204" pitchFamily="34" charset="0"/>
              </a:rPr>
              <a:t> had two more major exits, with </a:t>
            </a:r>
            <a:r>
              <a:rPr lang="en-GB" sz="1050" dirty="0" err="1">
                <a:solidFill>
                  <a:schemeClr val="tx2"/>
                </a:solidFill>
                <a:latin typeface="Helvetica Neue Thin" panose="020B0403020202020204" pitchFamily="34" charset="0"/>
                <a:ea typeface="Helvetica Neue Thin" panose="020B0403020202020204" pitchFamily="34" charset="0"/>
              </a:rPr>
              <a:t>Azimo</a:t>
            </a:r>
            <a:r>
              <a:rPr lang="en-GB" sz="1050" dirty="0">
                <a:solidFill>
                  <a:schemeClr val="tx2"/>
                </a:solidFill>
                <a:latin typeface="Helvetica Neue Thin" panose="020B0403020202020204" pitchFamily="34" charset="0"/>
                <a:ea typeface="Helvetica Neue Thin" panose="020B0403020202020204" pitchFamily="34" charset="0"/>
              </a:rPr>
              <a:t> sold to Papaya Global, and </a:t>
            </a:r>
            <a:r>
              <a:rPr lang="en-GB" sz="1050" dirty="0" err="1">
                <a:solidFill>
                  <a:schemeClr val="tx2"/>
                </a:solidFill>
                <a:latin typeface="Helvetica Neue Thin" panose="020B0403020202020204" pitchFamily="34" charset="0"/>
                <a:ea typeface="Helvetica Neue Thin" panose="020B0403020202020204" pitchFamily="34" charset="0"/>
              </a:rPr>
              <a:t>Simplesurance</a:t>
            </a:r>
            <a:r>
              <a:rPr lang="en-GB" sz="1050" dirty="0">
                <a:solidFill>
                  <a:schemeClr val="tx2"/>
                </a:solidFill>
                <a:latin typeface="Helvetica Neue Thin" panose="020B0403020202020204" pitchFamily="34" charset="0"/>
                <a:ea typeface="Helvetica Neue Thin" panose="020B0403020202020204" pitchFamily="34" charset="0"/>
              </a:rPr>
              <a:t> sold to Allianz.</a:t>
            </a:r>
          </a:p>
          <a:p>
            <a:pPr algn="just">
              <a:spcAft>
                <a:spcPts val="800"/>
              </a:spcAft>
              <a:buClr>
                <a:schemeClr val="accent2"/>
              </a:buClr>
            </a:pPr>
            <a:r>
              <a:rPr lang="en-GB" sz="1050" dirty="0">
                <a:solidFill>
                  <a:schemeClr val="tx2"/>
                </a:solidFill>
                <a:latin typeface="Helvetica Neue Thin" panose="020B0403020202020204" pitchFamily="34" charset="0"/>
                <a:ea typeface="Helvetica Neue Thin" panose="020B0403020202020204" pitchFamily="34" charset="0"/>
              </a:rPr>
              <a:t>At each exit, TempoCap also assessed acquirers’ ESG credentials. Here we show independent ESG risk ratings from </a:t>
            </a:r>
            <a:r>
              <a:rPr lang="en-GB" sz="1050" dirty="0" err="1">
                <a:solidFill>
                  <a:schemeClr val="tx2"/>
                </a:solidFill>
                <a:latin typeface="Helvetica Neue Thin" panose="020B0403020202020204" pitchFamily="34" charset="0"/>
                <a:ea typeface="Helvetica Neue Thin" panose="020B0403020202020204" pitchFamily="34" charset="0"/>
              </a:rPr>
              <a:t>Sustainalytics</a:t>
            </a:r>
            <a:r>
              <a:rPr lang="en-GB" sz="1050" dirty="0">
                <a:solidFill>
                  <a:schemeClr val="tx2"/>
                </a:solidFill>
                <a:latin typeface="Helvetica Neue Thin" panose="020B0403020202020204" pitchFamily="34" charset="0"/>
                <a:ea typeface="Helvetica Neue Thin" panose="020B0403020202020204" pitchFamily="34" charset="0"/>
              </a:rPr>
              <a:t>, a leading ESG ratings firm for large/listed companies (where available). These ratings measure the magnitude of each acquirer’s unmanaged ESG risks, incorporating assessments of (1) exposure to material ESG risks and (2) management of that exposure. All acquirers measured were deemed to have low exposure to ESG risks.</a:t>
            </a:r>
          </a:p>
        </p:txBody>
      </p:sp>
      <p:sp>
        <p:nvSpPr>
          <p:cNvPr id="3" name="Slide Number Placeholder 3">
            <a:extLst>
              <a:ext uri="{FF2B5EF4-FFF2-40B4-BE49-F238E27FC236}">
                <a16:creationId xmlns:a16="http://schemas.microsoft.com/office/drawing/2014/main" id="{B11FD574-5EB2-F789-3860-B8191FAA4924}"/>
              </a:ext>
            </a:extLst>
          </p:cNvPr>
          <p:cNvSpPr txBox="1">
            <a:spLocks/>
          </p:cNvSpPr>
          <p:nvPr/>
        </p:nvSpPr>
        <p:spPr>
          <a:xfrm>
            <a:off x="8932800" y="62747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Helvetica Neue Thin" panose="020B0403020202020204" pitchFamily="34" charset="0"/>
                <a:ea typeface="Helvetica Neue Thin" panose="020B0403020202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D93768-38EC-1B4D-A024-C98A3E6B1F0B}" type="slidenum">
              <a:rPr lang="en-US" smtClean="0">
                <a:solidFill>
                  <a:schemeClr val="bg2"/>
                </a:solidFill>
              </a:rPr>
              <a:pPr/>
              <a:t>6</a:t>
            </a:fld>
            <a:endParaRPr lang="en-US" dirty="0">
              <a:solidFill>
                <a:schemeClr val="bg2"/>
              </a:solidFill>
            </a:endParaRPr>
          </a:p>
        </p:txBody>
      </p:sp>
    </p:spTree>
    <p:extLst>
      <p:ext uri="{BB962C8B-B14F-4D97-AF65-F5344CB8AC3E}">
        <p14:creationId xmlns:p14="http://schemas.microsoft.com/office/powerpoint/2010/main" val="3677963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37E5CE-021F-5258-BD14-6A4BCB753717}"/>
              </a:ext>
            </a:extLst>
          </p:cNvPr>
          <p:cNvPicPr>
            <a:picLocks noChangeAspect="1"/>
          </p:cNvPicPr>
          <p:nvPr/>
        </p:nvPicPr>
        <p:blipFill rotWithShape="1">
          <a:blip r:embed="rId3"/>
          <a:srcRect t="413" r="22823" b="431"/>
          <a:stretch/>
        </p:blipFill>
        <p:spPr>
          <a:xfrm>
            <a:off x="0" y="0"/>
            <a:ext cx="12192000" cy="6858000"/>
          </a:xfrm>
          <a:prstGeom prst="rect">
            <a:avLst/>
          </a:prstGeom>
        </p:spPr>
      </p:pic>
      <p:sp>
        <p:nvSpPr>
          <p:cNvPr id="8" name="Rectangle 7">
            <a:extLst>
              <a:ext uri="{FF2B5EF4-FFF2-40B4-BE49-F238E27FC236}">
                <a16:creationId xmlns:a16="http://schemas.microsoft.com/office/drawing/2014/main" id="{F8C5B9BD-D4F1-F866-A172-B1F21DEB3329}"/>
              </a:ext>
            </a:extLst>
          </p:cNvPr>
          <p:cNvSpPr/>
          <p:nvPr/>
        </p:nvSpPr>
        <p:spPr>
          <a:xfrm>
            <a:off x="284605" y="392771"/>
            <a:ext cx="5734232" cy="5799686"/>
          </a:xfrm>
          <a:prstGeom prst="rect">
            <a:avLst/>
          </a:prstGeom>
          <a:solidFill>
            <a:schemeClr val="tx1">
              <a:alpha val="55000"/>
            </a:schemeClr>
          </a:solidFill>
        </p:spPr>
        <p:txBody>
          <a:bodyPr wrap="square" lIns="180000" rIns="180000" rtlCol="0" anchor="ctr">
            <a:noAutofit/>
          </a:bodyPr>
          <a:lstStyle/>
          <a:p>
            <a:pPr algn="just">
              <a:buClr>
                <a:schemeClr val="accent2"/>
              </a:buClr>
            </a:pPr>
            <a:endParaRPr lang="en-GB" sz="1200" dirty="0">
              <a:solidFill>
                <a:schemeClr val="bg1"/>
              </a:solidFill>
              <a:latin typeface="Helvetica Neue Thin" panose="020B0403020202020204" pitchFamily="34" charset="0"/>
              <a:ea typeface="Helvetica Neue Thin" panose="020B0403020202020204" pitchFamily="34" charset="0"/>
            </a:endParaRPr>
          </a:p>
          <a:p>
            <a:pPr algn="just">
              <a:buClr>
                <a:schemeClr val="accent2"/>
              </a:buClr>
            </a:pPr>
            <a:endParaRPr lang="en-GB" sz="1200" dirty="0">
              <a:solidFill>
                <a:schemeClr val="bg1"/>
              </a:solidFill>
              <a:latin typeface="Helvetica Neue Thin" panose="020B0403020202020204" pitchFamily="34" charset="0"/>
              <a:ea typeface="Helvetica Neue Thin" panose="020B0403020202020204" pitchFamily="34" charset="0"/>
            </a:endParaRPr>
          </a:p>
          <a:p>
            <a:pPr algn="just">
              <a:buClr>
                <a:schemeClr val="accent2"/>
              </a:buClr>
            </a:pPr>
            <a:endParaRPr lang="en-GB" sz="1200" dirty="0">
              <a:solidFill>
                <a:schemeClr val="bg1"/>
              </a:solidFill>
              <a:latin typeface="Helvetica Neue Thin" panose="020B0403020202020204" pitchFamily="34" charset="0"/>
              <a:ea typeface="Helvetica Neue Thin" panose="020B0403020202020204" pitchFamily="34" charset="0"/>
            </a:endParaRPr>
          </a:p>
          <a:p>
            <a:pPr algn="just">
              <a:buClr>
                <a:schemeClr val="accent2"/>
              </a:buClr>
            </a:pPr>
            <a:endParaRPr lang="en-GB" sz="1200" dirty="0">
              <a:solidFill>
                <a:schemeClr val="bg1"/>
              </a:solidFill>
              <a:latin typeface="Helvetica Neue Thin" panose="020B0403020202020204" pitchFamily="34" charset="0"/>
              <a:ea typeface="Helvetica Neue Thin" panose="020B0403020202020204" pitchFamily="34" charset="0"/>
            </a:endParaRPr>
          </a:p>
          <a:p>
            <a:pPr algn="just">
              <a:buClr>
                <a:schemeClr val="accent2"/>
              </a:buClr>
            </a:pPr>
            <a:endParaRPr lang="en-GB" sz="1200" dirty="0">
              <a:solidFill>
                <a:schemeClr val="bg1"/>
              </a:solidFill>
              <a:latin typeface="Helvetica Neue Thin" panose="020B0403020202020204" pitchFamily="34" charset="0"/>
              <a:ea typeface="Helvetica Neue Thin" panose="020B0403020202020204" pitchFamily="34" charset="0"/>
            </a:endParaRPr>
          </a:p>
          <a:p>
            <a:pPr algn="just">
              <a:buClr>
                <a:schemeClr val="accent2"/>
              </a:buClr>
            </a:pPr>
            <a:endParaRPr lang="en-GB" sz="1200" dirty="0">
              <a:solidFill>
                <a:schemeClr val="bg1"/>
              </a:solidFill>
              <a:latin typeface="Helvetica Neue Thin" panose="020B0403020202020204" pitchFamily="34" charset="0"/>
              <a:ea typeface="Helvetica Neue Thin" panose="020B0403020202020204" pitchFamily="34" charset="0"/>
            </a:endParaRPr>
          </a:p>
          <a:p>
            <a:pPr algn="just">
              <a:buClr>
                <a:schemeClr val="accent2"/>
              </a:buClr>
            </a:pPr>
            <a:r>
              <a:rPr lang="en-GB" sz="1200" dirty="0">
                <a:solidFill>
                  <a:schemeClr val="bg1"/>
                </a:solidFill>
                <a:latin typeface="Helvetica Neue Thin" panose="020B0403020202020204" pitchFamily="34" charset="0"/>
                <a:ea typeface="Helvetica Neue Thin" panose="020B0403020202020204" pitchFamily="34" charset="0"/>
              </a:rPr>
              <a:t>The last few years have witnessed a complex investing environment, with continuing global repercussions from the coronavirus pandemic, geopolitical instability in Eastern Europe and the Middle East, central banks’ responses to high inflation and political upheaval elsewhere all contributing to an uncertain climate.</a:t>
            </a:r>
          </a:p>
          <a:p>
            <a:pPr algn="just">
              <a:buClr>
                <a:schemeClr val="accent2"/>
              </a:buClr>
            </a:pPr>
            <a:endParaRPr lang="en-GB" sz="1200" dirty="0">
              <a:solidFill>
                <a:schemeClr val="bg1"/>
              </a:solidFill>
              <a:latin typeface="Helvetica Neue Thin" panose="020B0403020202020204" pitchFamily="34" charset="0"/>
              <a:ea typeface="Helvetica Neue Thin" panose="020B0403020202020204" pitchFamily="34" charset="0"/>
            </a:endParaRPr>
          </a:p>
          <a:p>
            <a:pPr algn="just">
              <a:buClr>
                <a:schemeClr val="accent2"/>
              </a:buClr>
            </a:pPr>
            <a:r>
              <a:rPr lang="en-GB" sz="1200" dirty="0">
                <a:solidFill>
                  <a:schemeClr val="bg1"/>
                </a:solidFill>
                <a:latin typeface="Helvetica Neue Thin" panose="020B0403020202020204" pitchFamily="34" charset="0"/>
                <a:ea typeface="Helvetica Neue Thin" panose="020B0403020202020204" pitchFamily="34" charset="0"/>
              </a:rPr>
              <a:t>Our portfolio companies have been navigating this ever-evolving territory with due care, and we are proud to see the resilience, stability and determination they have demonstrated. </a:t>
            </a:r>
          </a:p>
          <a:p>
            <a:pPr algn="just">
              <a:buClr>
                <a:schemeClr val="accent2"/>
              </a:buClr>
            </a:pPr>
            <a:endParaRPr lang="en-GB" sz="1200" dirty="0">
              <a:solidFill>
                <a:schemeClr val="bg1"/>
              </a:solidFill>
              <a:latin typeface="Helvetica Neue Thin" panose="020B0403020202020204" pitchFamily="34" charset="0"/>
              <a:ea typeface="Helvetica Neue Thin" panose="020B0403020202020204" pitchFamily="34" charset="0"/>
            </a:endParaRPr>
          </a:p>
          <a:p>
            <a:pPr algn="just">
              <a:buClr>
                <a:schemeClr val="accent2"/>
              </a:buClr>
            </a:pPr>
            <a:r>
              <a:rPr lang="en-GB" sz="1200" dirty="0">
                <a:solidFill>
                  <a:schemeClr val="bg1"/>
                </a:solidFill>
                <a:latin typeface="Helvetica Neue Thin" panose="020B0403020202020204" pitchFamily="34" charset="0"/>
                <a:ea typeface="Helvetica Neue Thin" panose="020B0403020202020204" pitchFamily="34" charset="0"/>
              </a:rPr>
              <a:t>Two core elements of </a:t>
            </a:r>
            <a:r>
              <a:rPr lang="en-GB" sz="1200" dirty="0" err="1">
                <a:solidFill>
                  <a:schemeClr val="bg1"/>
                </a:solidFill>
                <a:latin typeface="Helvetica Neue Thin" panose="020B0403020202020204" pitchFamily="34" charset="0"/>
                <a:ea typeface="Helvetica Neue Thin" panose="020B0403020202020204" pitchFamily="34" charset="0"/>
              </a:rPr>
              <a:t>TempoCap’s</a:t>
            </a:r>
            <a:r>
              <a:rPr lang="en-GB" sz="1200" dirty="0">
                <a:solidFill>
                  <a:schemeClr val="bg1"/>
                </a:solidFill>
                <a:latin typeface="Helvetica Neue Thin" panose="020B0403020202020204" pitchFamily="34" charset="0"/>
                <a:ea typeface="Helvetica Neue Thin" panose="020B0403020202020204" pitchFamily="34" charset="0"/>
              </a:rPr>
              <a:t> strategy include (1) investing in high-growth businesses which have enough cash to be able to reach breakeven without being forced to raise additional funding and (2) being disciplined on entry valuations for our investments. That approach, maintained over the last few years while some technology valuations were unsustainably high, has put the portfolio on firmer ground amidst recent market challenges, with many investors retrenching and therefore making it very hard for private technology companies to raise new growth funding. </a:t>
            </a:r>
          </a:p>
          <a:p>
            <a:pPr algn="just">
              <a:buClr>
                <a:schemeClr val="accent2"/>
              </a:buClr>
            </a:pPr>
            <a:endParaRPr lang="en-GB" sz="1200" dirty="0">
              <a:solidFill>
                <a:schemeClr val="bg1"/>
              </a:solidFill>
              <a:latin typeface="Helvetica Neue Thin" panose="020B0403020202020204" pitchFamily="34" charset="0"/>
              <a:ea typeface="Helvetica Neue Thin" panose="020B0403020202020204" pitchFamily="34" charset="0"/>
            </a:endParaRPr>
          </a:p>
          <a:p>
            <a:pPr algn="just">
              <a:buClr>
                <a:schemeClr val="accent2"/>
              </a:buClr>
            </a:pPr>
            <a:r>
              <a:rPr lang="en-GB" sz="1200" dirty="0">
                <a:solidFill>
                  <a:schemeClr val="bg1"/>
                </a:solidFill>
                <a:latin typeface="Helvetica Neue Thin" panose="020B0403020202020204" pitchFamily="34" charset="0"/>
                <a:ea typeface="Helvetica Neue Thin" panose="020B0403020202020204" pitchFamily="34" charset="0"/>
              </a:rPr>
              <a:t>The effects of these events and strategies are still playing out of course, but we are pleased to see our own companies continuing to progress, whilst embracing each new challenge as it comes. We will continue to promote sustainable growth paths at our portfolio companies, protecting not only the companies’ balance sheets but also the employees and customers who depend on them.</a:t>
            </a:r>
          </a:p>
        </p:txBody>
      </p:sp>
      <p:sp>
        <p:nvSpPr>
          <p:cNvPr id="10" name="Slide Number Placeholder 3">
            <a:extLst>
              <a:ext uri="{FF2B5EF4-FFF2-40B4-BE49-F238E27FC236}">
                <a16:creationId xmlns:a16="http://schemas.microsoft.com/office/drawing/2014/main" id="{000ACE3B-33DE-E343-BA52-85EC601192B0}"/>
              </a:ext>
            </a:extLst>
          </p:cNvPr>
          <p:cNvSpPr txBox="1">
            <a:spLocks/>
          </p:cNvSpPr>
          <p:nvPr/>
        </p:nvSpPr>
        <p:spPr>
          <a:xfrm>
            <a:off x="8932800" y="62747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Helvetica Neue Thin" panose="020B0403020202020204" pitchFamily="34" charset="0"/>
                <a:ea typeface="Helvetica Neue Thin" panose="020B0403020202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D93768-38EC-1B4D-A024-C98A3E6B1F0B}" type="slidenum">
              <a:rPr lang="en-US" smtClean="0">
                <a:solidFill>
                  <a:schemeClr val="bg2"/>
                </a:solidFill>
              </a:rPr>
              <a:pPr/>
              <a:t>7</a:t>
            </a:fld>
            <a:endParaRPr lang="en-US" dirty="0">
              <a:solidFill>
                <a:schemeClr val="bg2"/>
              </a:solidFill>
            </a:endParaRPr>
          </a:p>
        </p:txBody>
      </p:sp>
      <p:sp>
        <p:nvSpPr>
          <p:cNvPr id="4" name="Title 1">
            <a:extLst>
              <a:ext uri="{FF2B5EF4-FFF2-40B4-BE49-F238E27FC236}">
                <a16:creationId xmlns:a16="http://schemas.microsoft.com/office/drawing/2014/main" id="{C4E97B4B-39B4-0F58-86D1-42545E71DF86}"/>
              </a:ext>
            </a:extLst>
          </p:cNvPr>
          <p:cNvSpPr txBox="1">
            <a:spLocks/>
          </p:cNvSpPr>
          <p:nvPr/>
        </p:nvSpPr>
        <p:spPr>
          <a:xfrm>
            <a:off x="284604" y="427701"/>
            <a:ext cx="5734231" cy="1205964"/>
          </a:xfrm>
          <a:prstGeom prst="rect">
            <a:avLst/>
          </a:prstGeom>
          <a:noFill/>
        </p:spPr>
        <p:txBody>
          <a:bodyPr vert="horz" lIns="180000" tIns="45720" rIns="180000" bIns="45720" rtlCol="0" anchor="ctr">
            <a:normAutofit fontScale="97500"/>
          </a:bodyPr>
          <a:lstStyle>
            <a:lvl1pPr>
              <a:lnSpc>
                <a:spcPct val="90000"/>
              </a:lnSpc>
              <a:spcBef>
                <a:spcPct val="0"/>
              </a:spcBef>
              <a:buNone/>
              <a:tabLst>
                <a:tab pos="574675" algn="l"/>
              </a:tabLst>
              <a:defRPr sz="3200" b="0" i="0">
                <a:solidFill>
                  <a:srgbClr val="3A3A3A"/>
                </a:solidFill>
                <a:latin typeface="Helvetica Neue Thin" panose="020B0403020202020204" pitchFamily="34" charset="0"/>
                <a:ea typeface="Helvetica Neue Thin" panose="020B0403020202020204" pitchFamily="34" charset="0"/>
                <a:cs typeface="+mj-cs"/>
              </a:defRPr>
            </a:lvl1pPr>
          </a:lstStyle>
          <a:p>
            <a:r>
              <a:rPr lang="en-US" sz="2800" dirty="0" err="1">
                <a:solidFill>
                  <a:schemeClr val="bg1"/>
                </a:solidFill>
              </a:rPr>
              <a:t>TempoCap’s</a:t>
            </a:r>
            <a:r>
              <a:rPr lang="en-US" sz="2800" dirty="0">
                <a:solidFill>
                  <a:schemeClr val="bg1"/>
                </a:solidFill>
              </a:rPr>
              <a:t> sustainable growth strategy resonates in today’s uncertain climate</a:t>
            </a:r>
          </a:p>
        </p:txBody>
      </p:sp>
      <p:sp>
        <p:nvSpPr>
          <p:cNvPr id="13" name="Parallelogram 12">
            <a:extLst>
              <a:ext uri="{FF2B5EF4-FFF2-40B4-BE49-F238E27FC236}">
                <a16:creationId xmlns:a16="http://schemas.microsoft.com/office/drawing/2014/main" id="{427814F8-1027-0DB5-5337-355ECB407A15}"/>
              </a:ext>
            </a:extLst>
          </p:cNvPr>
          <p:cNvSpPr/>
          <p:nvPr/>
        </p:nvSpPr>
        <p:spPr>
          <a:xfrm flipH="1">
            <a:off x="9737432" y="75297"/>
            <a:ext cx="2772000" cy="234000"/>
          </a:xfrm>
          <a:prstGeom prst="parallelogram">
            <a:avLst>
              <a:gd name="adj" fmla="val 109923"/>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0" bIns="0" rtlCol="0" anchor="t"/>
          <a:lstStyle/>
          <a:p>
            <a:r>
              <a:rPr lang="en-US" sz="1100" dirty="0">
                <a:latin typeface="Helvetica Neue" panose="02000503000000020004" pitchFamily="2" charset="0"/>
                <a:ea typeface="Helvetica Neue" panose="02000503000000020004" pitchFamily="2" charset="0"/>
                <a:cs typeface="Helvetica Neue" panose="02000503000000020004" pitchFamily="2" charset="0"/>
              </a:rPr>
              <a:t>COMMITMENT &amp; APPROACH</a:t>
            </a:r>
          </a:p>
        </p:txBody>
      </p:sp>
      <p:sp>
        <p:nvSpPr>
          <p:cNvPr id="2" name="Slide Number Placeholder 3">
            <a:extLst>
              <a:ext uri="{FF2B5EF4-FFF2-40B4-BE49-F238E27FC236}">
                <a16:creationId xmlns:a16="http://schemas.microsoft.com/office/drawing/2014/main" id="{86B967AF-BF2A-0742-EF36-0A52D23EFEAC}"/>
              </a:ext>
            </a:extLst>
          </p:cNvPr>
          <p:cNvSpPr txBox="1">
            <a:spLocks/>
          </p:cNvSpPr>
          <p:nvPr/>
        </p:nvSpPr>
        <p:spPr>
          <a:xfrm>
            <a:off x="9085200" y="64271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Helvetica Neue Thin" panose="020B0403020202020204" pitchFamily="34" charset="0"/>
                <a:ea typeface="Helvetica Neue Thin" panose="020B0403020202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D93768-38EC-1B4D-A024-C98A3E6B1F0B}" type="slidenum">
              <a:rPr lang="en-US" smtClean="0">
                <a:solidFill>
                  <a:schemeClr val="bg2"/>
                </a:solidFill>
              </a:rPr>
              <a:pPr/>
              <a:t>7</a:t>
            </a:fld>
            <a:endParaRPr lang="en-US" dirty="0">
              <a:solidFill>
                <a:schemeClr val="bg2"/>
              </a:solidFill>
            </a:endParaRPr>
          </a:p>
        </p:txBody>
      </p:sp>
      <p:pic>
        <p:nvPicPr>
          <p:cNvPr id="3" name="Graphic 2">
            <a:extLst>
              <a:ext uri="{FF2B5EF4-FFF2-40B4-BE49-F238E27FC236}">
                <a16:creationId xmlns:a16="http://schemas.microsoft.com/office/drawing/2014/main" id="{4A3EA606-C329-1728-966E-400C08B3C6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6000" y="6321095"/>
            <a:ext cx="368119" cy="272341"/>
          </a:xfrm>
          <a:prstGeom prst="rect">
            <a:avLst/>
          </a:prstGeom>
        </p:spPr>
      </p:pic>
    </p:spTree>
    <p:extLst>
      <p:ext uri="{BB962C8B-B14F-4D97-AF65-F5344CB8AC3E}">
        <p14:creationId xmlns:p14="http://schemas.microsoft.com/office/powerpoint/2010/main" val="2304937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6EF7A5-2A23-4913-64C0-C44FC7CB9648}"/>
              </a:ext>
            </a:extLst>
          </p:cNvPr>
          <p:cNvPicPr>
            <a:picLocks noChangeAspect="1"/>
          </p:cNvPicPr>
          <p:nvPr/>
        </p:nvPicPr>
        <p:blipFill rotWithShape="1">
          <a:blip r:embed="rId3"/>
          <a:srcRect b="15686"/>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E6B2B21B-620D-5A40-8B69-9B9CDFCA4C59}"/>
              </a:ext>
            </a:extLst>
          </p:cNvPr>
          <p:cNvSpPr/>
          <p:nvPr/>
        </p:nvSpPr>
        <p:spPr>
          <a:xfrm>
            <a:off x="2391552" y="1517194"/>
            <a:ext cx="7408897" cy="3823613"/>
          </a:xfrm>
          <a:prstGeom prst="rect">
            <a:avLst/>
          </a:prstGeom>
          <a:solidFill>
            <a:schemeClr val="tx1">
              <a:alpha val="54000"/>
            </a:schemeClr>
          </a:solidFill>
        </p:spPr>
        <p:txBody>
          <a:bodyPr wrap="square" lIns="180000" rIns="180000" rtlCol="0">
            <a:spAutoFit/>
          </a:bodyPr>
          <a:lstStyle/>
          <a:p>
            <a:pPr algn="just">
              <a:spcAft>
                <a:spcPts val="1200"/>
              </a:spcAft>
              <a:buClr>
                <a:schemeClr val="accent2"/>
              </a:buClr>
            </a:pPr>
            <a:r>
              <a:rPr lang="en-GB" sz="2700" dirty="0">
                <a:solidFill>
                  <a:schemeClr val="bg1"/>
                </a:solidFill>
                <a:latin typeface="Helvetica Neue Thin" panose="020B0403020202020204" pitchFamily="34" charset="0"/>
                <a:ea typeface="Helvetica Neue Thin" panose="020B0403020202020204" pitchFamily="34" charset="0"/>
              </a:rPr>
              <a:t>Looking ahead to 2024</a:t>
            </a:r>
          </a:p>
          <a:p>
            <a:pPr algn="just">
              <a:buClr>
                <a:schemeClr val="accent2"/>
              </a:buClr>
            </a:pPr>
            <a:r>
              <a:rPr lang="en-GB" sz="1200" dirty="0">
                <a:solidFill>
                  <a:schemeClr val="bg1"/>
                </a:solidFill>
                <a:latin typeface="Helvetica Neue Thin" panose="020B0403020202020204" pitchFamily="34" charset="0"/>
                <a:ea typeface="Helvetica Neue Thin" panose="020B0403020202020204" pitchFamily="34" charset="0"/>
              </a:rPr>
              <a:t>We are continuously reminded that ESG matters are key to how our companies do business, and the individual components of ESG are frequently interwoven. Being more proactive on environmental issues, for example, can provide social benefits too, with every company operating within a wider society. </a:t>
            </a:r>
          </a:p>
          <a:p>
            <a:pPr algn="just">
              <a:buClr>
                <a:schemeClr val="accent2"/>
              </a:buClr>
            </a:pPr>
            <a:endParaRPr lang="en-GB" sz="1200" dirty="0">
              <a:solidFill>
                <a:schemeClr val="bg1"/>
              </a:solidFill>
              <a:latin typeface="Helvetica Neue Thin" panose="020B0403020202020204" pitchFamily="34" charset="0"/>
              <a:ea typeface="Helvetica Neue Thin" panose="020B0403020202020204" pitchFamily="34" charset="0"/>
            </a:endParaRPr>
          </a:p>
          <a:p>
            <a:pPr algn="just">
              <a:buClr>
                <a:schemeClr val="accent2"/>
              </a:buClr>
            </a:pPr>
            <a:r>
              <a:rPr lang="en-GB" sz="1200" dirty="0">
                <a:solidFill>
                  <a:schemeClr val="bg1"/>
                </a:solidFill>
                <a:latin typeface="Helvetica Neue Thin" panose="020B0403020202020204" pitchFamily="34" charset="0"/>
                <a:ea typeface="Helvetica Neue Thin" panose="020B0403020202020204" pitchFamily="34" charset="0"/>
              </a:rPr>
              <a:t>In 2024, we aim to engage further with our portfolio companies on ESG matters, while also making a positive contribution at TempoCap. Next year will mark our fifth year of offsetting </a:t>
            </a:r>
            <a:r>
              <a:rPr lang="en-GB" sz="1200" dirty="0" err="1">
                <a:solidFill>
                  <a:schemeClr val="bg1"/>
                </a:solidFill>
                <a:latin typeface="Helvetica Neue Thin" panose="020B0403020202020204" pitchFamily="34" charset="0"/>
                <a:ea typeface="Helvetica Neue Thin" panose="020B0403020202020204" pitchFamily="34" charset="0"/>
              </a:rPr>
              <a:t>TempoCap’s</a:t>
            </a:r>
            <a:r>
              <a:rPr lang="en-GB" sz="1200" dirty="0">
                <a:solidFill>
                  <a:schemeClr val="bg1"/>
                </a:solidFill>
                <a:latin typeface="Helvetica Neue Thin" panose="020B0403020202020204" pitchFamily="34" charset="0"/>
                <a:ea typeface="Helvetica Neue Thin" panose="020B0403020202020204" pitchFamily="34" charset="0"/>
              </a:rPr>
              <a:t> carbon emissions, and more and more of </a:t>
            </a:r>
            <a:r>
              <a:rPr lang="en-GB" sz="1200" dirty="0" err="1">
                <a:solidFill>
                  <a:schemeClr val="bg1"/>
                </a:solidFill>
                <a:latin typeface="Helvetica Neue Thin" panose="020B0403020202020204" pitchFamily="34" charset="0"/>
                <a:ea typeface="Helvetica Neue Thin" panose="020B0403020202020204" pitchFamily="34" charset="0"/>
              </a:rPr>
              <a:t>TempoCap’s</a:t>
            </a:r>
            <a:r>
              <a:rPr lang="en-GB" sz="1200" dirty="0">
                <a:solidFill>
                  <a:schemeClr val="bg1"/>
                </a:solidFill>
                <a:latin typeface="Helvetica Neue Thin" panose="020B0403020202020204" pitchFamily="34" charset="0"/>
                <a:ea typeface="Helvetica Neue Thin" panose="020B0403020202020204" pitchFamily="34" charset="0"/>
              </a:rPr>
              <a:t> portfolio companies are following suit. We look forward to seeing this trend continue.</a:t>
            </a:r>
          </a:p>
          <a:p>
            <a:pPr algn="just">
              <a:buClr>
                <a:schemeClr val="accent2"/>
              </a:buClr>
            </a:pPr>
            <a:endParaRPr lang="en-GB" sz="1200" dirty="0">
              <a:solidFill>
                <a:schemeClr val="bg1"/>
              </a:solidFill>
              <a:latin typeface="Helvetica Neue Thin" panose="020B0403020202020204" pitchFamily="34" charset="0"/>
              <a:ea typeface="Helvetica Neue Thin" panose="020B0403020202020204" pitchFamily="34" charset="0"/>
            </a:endParaRPr>
          </a:p>
          <a:p>
            <a:pPr algn="just">
              <a:buClr>
                <a:schemeClr val="accent2"/>
              </a:buClr>
            </a:pPr>
            <a:r>
              <a:rPr lang="en-GB" sz="1200" dirty="0">
                <a:solidFill>
                  <a:schemeClr val="bg1"/>
                </a:solidFill>
                <a:latin typeface="Helvetica Neue Thin" panose="020B0403020202020204" pitchFamily="34" charset="0"/>
                <a:ea typeface="Helvetica Neue Thin" panose="020B0403020202020204" pitchFamily="34" charset="0"/>
              </a:rPr>
              <a:t>We will also seek to promote further female success in our industry next year, both for founders and investors, by continuing to seek out women-led businesses and by speaking up about the incredible female talent that is already part of </a:t>
            </a:r>
            <a:r>
              <a:rPr lang="en-GB" sz="1200" dirty="0" err="1">
                <a:solidFill>
                  <a:schemeClr val="bg1"/>
                </a:solidFill>
                <a:latin typeface="Helvetica Neue Thin" panose="020B0403020202020204" pitchFamily="34" charset="0"/>
                <a:ea typeface="Helvetica Neue Thin" panose="020B0403020202020204" pitchFamily="34" charset="0"/>
              </a:rPr>
              <a:t>TempoCap’s</a:t>
            </a:r>
            <a:r>
              <a:rPr lang="en-GB" sz="1200" dirty="0">
                <a:solidFill>
                  <a:schemeClr val="bg1"/>
                </a:solidFill>
                <a:latin typeface="Helvetica Neue Thin" panose="020B0403020202020204" pitchFamily="34" charset="0"/>
                <a:ea typeface="Helvetica Neue Thin" panose="020B0403020202020204" pitchFamily="34" charset="0"/>
              </a:rPr>
              <a:t> ecosystem, whether in our team or at our portfolio companies.</a:t>
            </a:r>
          </a:p>
          <a:p>
            <a:pPr algn="just">
              <a:buClr>
                <a:schemeClr val="accent2"/>
              </a:buClr>
            </a:pPr>
            <a:endParaRPr lang="en-GB" sz="1200" dirty="0">
              <a:solidFill>
                <a:schemeClr val="bg1"/>
              </a:solidFill>
              <a:highlight>
                <a:srgbClr val="FFFF00"/>
              </a:highlight>
              <a:latin typeface="Helvetica Neue Thin" panose="020B0403020202020204" pitchFamily="34" charset="0"/>
              <a:ea typeface="Helvetica Neue Thin" panose="020B0403020202020204" pitchFamily="34" charset="0"/>
            </a:endParaRPr>
          </a:p>
          <a:p>
            <a:pPr algn="just">
              <a:buClr>
                <a:schemeClr val="accent2"/>
              </a:buClr>
            </a:pPr>
            <a:r>
              <a:rPr lang="en-GB" sz="1200" dirty="0">
                <a:solidFill>
                  <a:schemeClr val="bg1"/>
                </a:solidFill>
                <a:latin typeface="Helvetica Neue Thin" panose="020B0403020202020204" pitchFamily="34" charset="0"/>
                <a:ea typeface="Helvetica Neue Thin" panose="020B0403020202020204" pitchFamily="34" charset="0"/>
              </a:rPr>
              <a:t>Finally, we will remain vigilant on governance challenges that young companies may face more than others. Our drive to increase women and independents on portfolio company boards has had some success so far, and should continue to make progress in 2024.</a:t>
            </a:r>
          </a:p>
        </p:txBody>
      </p:sp>
      <p:sp>
        <p:nvSpPr>
          <p:cNvPr id="10" name="Slide Number Placeholder 3">
            <a:extLst>
              <a:ext uri="{FF2B5EF4-FFF2-40B4-BE49-F238E27FC236}">
                <a16:creationId xmlns:a16="http://schemas.microsoft.com/office/drawing/2014/main" id="{000ACE3B-33DE-E343-BA52-85EC601192B0}"/>
              </a:ext>
            </a:extLst>
          </p:cNvPr>
          <p:cNvSpPr txBox="1">
            <a:spLocks/>
          </p:cNvSpPr>
          <p:nvPr/>
        </p:nvSpPr>
        <p:spPr>
          <a:xfrm>
            <a:off x="8932800" y="62747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Helvetica Neue Thin" panose="020B0403020202020204" pitchFamily="34" charset="0"/>
                <a:ea typeface="Helvetica Neue Thin" panose="020B0403020202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D93768-38EC-1B4D-A024-C98A3E6B1F0B}" type="slidenum">
              <a:rPr lang="en-US" smtClean="0">
                <a:solidFill>
                  <a:schemeClr val="bg1"/>
                </a:solidFill>
              </a:rPr>
              <a:pPr/>
              <a:t>8</a:t>
            </a:fld>
            <a:endParaRPr lang="en-US" dirty="0">
              <a:solidFill>
                <a:schemeClr val="bg1"/>
              </a:solidFill>
            </a:endParaRPr>
          </a:p>
        </p:txBody>
      </p:sp>
      <p:sp>
        <p:nvSpPr>
          <p:cNvPr id="9" name="Parallelogram 8">
            <a:extLst>
              <a:ext uri="{FF2B5EF4-FFF2-40B4-BE49-F238E27FC236}">
                <a16:creationId xmlns:a16="http://schemas.microsoft.com/office/drawing/2014/main" id="{D532385D-AC46-7349-BBCC-51F6527AEA9B}"/>
              </a:ext>
            </a:extLst>
          </p:cNvPr>
          <p:cNvSpPr/>
          <p:nvPr/>
        </p:nvSpPr>
        <p:spPr>
          <a:xfrm flipH="1">
            <a:off x="9772869" y="89469"/>
            <a:ext cx="2772000" cy="234000"/>
          </a:xfrm>
          <a:prstGeom prst="parallelogram">
            <a:avLst>
              <a:gd name="adj" fmla="val 109923"/>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0" bIns="0" rtlCol="0" anchor="t"/>
          <a:lstStyle/>
          <a:p>
            <a:r>
              <a:rPr lang="en-US" sz="1100" dirty="0">
                <a:latin typeface="Helvetica Neue" panose="02000503000000020004" pitchFamily="2" charset="0"/>
                <a:ea typeface="Helvetica Neue" panose="02000503000000020004" pitchFamily="2" charset="0"/>
                <a:cs typeface="Helvetica Neue" panose="02000503000000020004" pitchFamily="2" charset="0"/>
              </a:rPr>
              <a:t>MAKING A POSITIVE IMPACT</a:t>
            </a:r>
          </a:p>
        </p:txBody>
      </p:sp>
      <p:pic>
        <p:nvPicPr>
          <p:cNvPr id="2" name="Graphic 1">
            <a:extLst>
              <a:ext uri="{FF2B5EF4-FFF2-40B4-BE49-F238E27FC236}">
                <a16:creationId xmlns:a16="http://schemas.microsoft.com/office/drawing/2014/main" id="{7C46D857-6559-8486-50A0-1461A37A67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6000" y="6321095"/>
            <a:ext cx="368119" cy="272341"/>
          </a:xfrm>
          <a:prstGeom prst="rect">
            <a:avLst/>
          </a:prstGeom>
        </p:spPr>
      </p:pic>
    </p:spTree>
    <p:extLst>
      <p:ext uri="{BB962C8B-B14F-4D97-AF65-F5344CB8AC3E}">
        <p14:creationId xmlns:p14="http://schemas.microsoft.com/office/powerpoint/2010/main" val="3515055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EB2BFC-52EB-744F-B91D-4129AA7A9837}"/>
              </a:ext>
            </a:extLst>
          </p:cNvPr>
          <p:cNvSpPr/>
          <p:nvPr/>
        </p:nvSpPr>
        <p:spPr>
          <a:xfrm>
            <a:off x="4985293" y="1451052"/>
            <a:ext cx="1116000" cy="1944000"/>
          </a:xfrm>
          <a:prstGeom prst="rect">
            <a:avLst/>
          </a:prstGeom>
          <a:noFill/>
        </p:spPr>
        <p:txBody>
          <a:bodyPr wrap="square" rtlCol="0">
            <a:spAutoFit/>
          </a:bodyPr>
          <a:lstStyle/>
          <a:p>
            <a:pPr>
              <a:spcAft>
                <a:spcPts val="1200"/>
              </a:spcAft>
              <a:buClr>
                <a:schemeClr val="accent2"/>
              </a:buClr>
            </a:pPr>
            <a:r>
              <a:rPr lang="en-GB" sz="1000" dirty="0">
                <a:solidFill>
                  <a:schemeClr val="tx2"/>
                </a:solidFill>
                <a:latin typeface="Helvetica Neue Thin" panose="020B0403020202020204" pitchFamily="34" charset="0"/>
                <a:ea typeface="Helvetica Neue Thin" panose="020B0403020202020204" pitchFamily="34" charset="0"/>
              </a:rPr>
              <a:t>Azimo (exited in 2022) is a digital money remittance platform, critical for migrant communities to transfer money across borders more cheaply and efficiently.</a:t>
            </a:r>
          </a:p>
        </p:txBody>
      </p:sp>
      <p:sp>
        <p:nvSpPr>
          <p:cNvPr id="24" name="Rectangle 23">
            <a:extLst>
              <a:ext uri="{FF2B5EF4-FFF2-40B4-BE49-F238E27FC236}">
                <a16:creationId xmlns:a16="http://schemas.microsoft.com/office/drawing/2014/main" id="{B22DEF46-C4EE-6349-BAF5-6152583A351E}"/>
              </a:ext>
            </a:extLst>
          </p:cNvPr>
          <p:cNvSpPr/>
          <p:nvPr/>
        </p:nvSpPr>
        <p:spPr>
          <a:xfrm>
            <a:off x="2106489" y="1425376"/>
            <a:ext cx="1116000" cy="1944000"/>
          </a:xfrm>
          <a:prstGeom prst="rect">
            <a:avLst/>
          </a:prstGeom>
          <a:noFill/>
        </p:spPr>
        <p:txBody>
          <a:bodyPr wrap="square" rtlCol="0">
            <a:spAutoFit/>
          </a:bodyPr>
          <a:lstStyle/>
          <a:p>
            <a:pPr>
              <a:spcAft>
                <a:spcPts val="1200"/>
              </a:spcAft>
              <a:buClr>
                <a:schemeClr val="accent2"/>
              </a:buClr>
            </a:pPr>
            <a:r>
              <a:rPr lang="en-GB" sz="1000" dirty="0">
                <a:solidFill>
                  <a:schemeClr val="tx2"/>
                </a:solidFill>
                <a:latin typeface="Helvetica Neue Thin" panose="020B0403020202020204" pitchFamily="34" charset="0"/>
                <a:ea typeface="Helvetica Neue Thin" panose="020B0403020202020204" pitchFamily="34" charset="0"/>
              </a:rPr>
              <a:t>Depop (exited in 2021) is a marketplace for resale fashion items, disrupting a fashion industry responsible for up to 10% of humanity's carbon emissions.</a:t>
            </a:r>
          </a:p>
        </p:txBody>
      </p:sp>
      <p:sp>
        <p:nvSpPr>
          <p:cNvPr id="26" name="Rectangle 25">
            <a:extLst>
              <a:ext uri="{FF2B5EF4-FFF2-40B4-BE49-F238E27FC236}">
                <a16:creationId xmlns:a16="http://schemas.microsoft.com/office/drawing/2014/main" id="{ECD42DB4-E536-5548-9CFD-7D0D8BEF6A57}"/>
              </a:ext>
            </a:extLst>
          </p:cNvPr>
          <p:cNvSpPr/>
          <p:nvPr/>
        </p:nvSpPr>
        <p:spPr>
          <a:xfrm>
            <a:off x="7960727" y="1451051"/>
            <a:ext cx="1116000" cy="1944000"/>
          </a:xfrm>
          <a:prstGeom prst="rect">
            <a:avLst/>
          </a:prstGeom>
          <a:noFill/>
        </p:spPr>
        <p:txBody>
          <a:bodyPr wrap="square" rtlCol="0">
            <a:spAutoFit/>
          </a:bodyPr>
          <a:lstStyle/>
          <a:p>
            <a:pPr>
              <a:spcAft>
                <a:spcPts val="1200"/>
              </a:spcAft>
              <a:buClr>
                <a:schemeClr val="accent2"/>
              </a:buClr>
            </a:pPr>
            <a:r>
              <a:rPr lang="en-GB" sz="1000" dirty="0">
                <a:solidFill>
                  <a:schemeClr val="tx2"/>
                </a:solidFill>
                <a:latin typeface="Helvetica Neue Thin" panose="020B0403020202020204" pitchFamily="34" charset="0"/>
                <a:ea typeface="Helvetica Neue Thin" panose="020B0403020202020204" pitchFamily="34" charset="0"/>
              </a:rPr>
              <a:t>Dacadoo is a comprehensive health engagement platform, building a data set that can inform policy-making and global health responses.</a:t>
            </a:r>
          </a:p>
        </p:txBody>
      </p:sp>
      <p:pic>
        <p:nvPicPr>
          <p:cNvPr id="27" name="Picture 26">
            <a:extLst>
              <a:ext uri="{FF2B5EF4-FFF2-40B4-BE49-F238E27FC236}">
                <a16:creationId xmlns:a16="http://schemas.microsoft.com/office/drawing/2014/main" id="{B84FA5F6-520F-274E-A794-280322AF5B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8900000">
            <a:off x="335933" y="1508916"/>
            <a:ext cx="719466" cy="239822"/>
          </a:xfrm>
          <a:prstGeom prst="rect">
            <a:avLst/>
          </a:prstGeom>
        </p:spPr>
      </p:pic>
      <p:pic>
        <p:nvPicPr>
          <p:cNvPr id="28" name="Picture 27">
            <a:extLst>
              <a:ext uri="{FF2B5EF4-FFF2-40B4-BE49-F238E27FC236}">
                <a16:creationId xmlns:a16="http://schemas.microsoft.com/office/drawing/2014/main" id="{13EB0A59-1783-3F41-A0FE-565897E9B6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8900000">
            <a:off x="3303321" y="1584624"/>
            <a:ext cx="638864" cy="123068"/>
          </a:xfrm>
          <a:prstGeom prst="rect">
            <a:avLst/>
          </a:prstGeom>
        </p:spPr>
      </p:pic>
      <p:pic>
        <p:nvPicPr>
          <p:cNvPr id="1026" name="Picture 2" descr="Digital Health Engagement Platform, Risk Quantification | dacadoo">
            <a:extLst>
              <a:ext uri="{FF2B5EF4-FFF2-40B4-BE49-F238E27FC236}">
                <a16:creationId xmlns:a16="http://schemas.microsoft.com/office/drawing/2014/main" id="{1973C941-B3E8-5140-9BD5-447A15AFEE1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8900000">
            <a:off x="6209089" y="1561754"/>
            <a:ext cx="636979" cy="191111"/>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4">
            <a:extLst>
              <a:ext uri="{FF2B5EF4-FFF2-40B4-BE49-F238E27FC236}">
                <a16:creationId xmlns:a16="http://schemas.microsoft.com/office/drawing/2014/main" id="{CF201732-678D-C549-9A8F-19FCA70F257D}"/>
              </a:ext>
            </a:extLst>
          </p:cNvPr>
          <p:cNvSpPr>
            <a:spLocks noGrp="1"/>
          </p:cNvSpPr>
          <p:nvPr>
            <p:ph type="body" sz="quarter" idx="13"/>
          </p:nvPr>
        </p:nvSpPr>
        <p:spPr>
          <a:xfrm>
            <a:off x="447420" y="148756"/>
            <a:ext cx="11160000" cy="1101600"/>
          </a:xfrm>
        </p:spPr>
        <p:txBody>
          <a:bodyPr>
            <a:noAutofit/>
          </a:bodyPr>
          <a:lstStyle/>
          <a:p>
            <a:pPr>
              <a:tabLst>
                <a:tab pos="574675" algn="l"/>
              </a:tabLst>
            </a:pPr>
            <a:r>
              <a:rPr lang="en-US" sz="2700" dirty="0">
                <a:solidFill>
                  <a:schemeClr val="tx2"/>
                </a:solidFill>
              </a:rPr>
              <a:t>TempoCap pioneers</a:t>
            </a:r>
          </a:p>
        </p:txBody>
      </p:sp>
      <p:sp>
        <p:nvSpPr>
          <p:cNvPr id="18" name="Parallelogram 17">
            <a:extLst>
              <a:ext uri="{FF2B5EF4-FFF2-40B4-BE49-F238E27FC236}">
                <a16:creationId xmlns:a16="http://schemas.microsoft.com/office/drawing/2014/main" id="{46B8E419-0882-E540-B9C7-8EC2E0A94A96}"/>
              </a:ext>
            </a:extLst>
          </p:cNvPr>
          <p:cNvSpPr/>
          <p:nvPr/>
        </p:nvSpPr>
        <p:spPr>
          <a:xfrm flipH="1">
            <a:off x="9737432" y="75297"/>
            <a:ext cx="2772000" cy="234000"/>
          </a:xfrm>
          <a:prstGeom prst="parallelogram">
            <a:avLst>
              <a:gd name="adj" fmla="val 109923"/>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0" bIns="0" rtlCol="0" anchor="t"/>
          <a:lstStyle/>
          <a:p>
            <a:r>
              <a:rPr lang="en-US" sz="1100" dirty="0">
                <a:latin typeface="Helvetica Neue" panose="02000503000000020004" pitchFamily="2" charset="0"/>
                <a:ea typeface="Helvetica Neue" panose="02000503000000020004" pitchFamily="2" charset="0"/>
                <a:cs typeface="Helvetica Neue" panose="02000503000000020004" pitchFamily="2" charset="0"/>
              </a:rPr>
              <a:t>MAKING A POSITIVE IMPACT</a:t>
            </a:r>
          </a:p>
        </p:txBody>
      </p:sp>
      <p:pic>
        <p:nvPicPr>
          <p:cNvPr id="1028" name="Picture 4" descr="dacadoo: opening the digital door to a healthier future and a better world">
            <a:extLst>
              <a:ext uri="{FF2B5EF4-FFF2-40B4-BE49-F238E27FC236}">
                <a16:creationId xmlns:a16="http://schemas.microsoft.com/office/drawing/2014/main" id="{B28FEF6C-19DD-404B-9A6A-3AF8EE0EC4C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411298" y="1484273"/>
            <a:ext cx="1532209" cy="1542708"/>
          </a:xfrm>
          <a:prstGeom prst="snip2DiagRect">
            <a:avLst>
              <a:gd name="adj1" fmla="val 29151"/>
              <a:gd name="adj2" fmla="val 0"/>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D7CF9745-624C-D943-87CF-05A7BA115B6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472344" y="1484273"/>
            <a:ext cx="1529362" cy="1542708"/>
          </a:xfrm>
          <a:prstGeom prst="snip2DiagRect">
            <a:avLst>
              <a:gd name="adj1" fmla="val 29258"/>
              <a:gd name="adj2" fmla="val 0"/>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2" name="Picture 4" descr="What Makes a Fashion Brand 'Sustainable'? - Savoir Flair">
            <a:extLst>
              <a:ext uri="{FF2B5EF4-FFF2-40B4-BE49-F238E27FC236}">
                <a16:creationId xmlns:a16="http://schemas.microsoft.com/office/drawing/2014/main" id="{B67F6C0B-33EE-BE4B-8DCF-B3D35434A96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6920" y="1484273"/>
            <a:ext cx="1535527" cy="1548927"/>
          </a:xfrm>
          <a:prstGeom prst="snip2DiagRect">
            <a:avLst>
              <a:gd name="adj1" fmla="val 28896"/>
              <a:gd name="adj2" fmla="val 0"/>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C39D42E3-B224-49BD-B118-6305C61371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4508006" y="3834777"/>
            <a:ext cx="1510921" cy="1521273"/>
          </a:xfrm>
          <a:prstGeom prst="snip2DiagRect">
            <a:avLst>
              <a:gd name="adj1" fmla="val 29151"/>
              <a:gd name="adj2" fmla="val 0"/>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DC1A3A35-10B1-455F-9FFA-006DCF63E05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1570090" y="3834777"/>
            <a:ext cx="1535527" cy="1548926"/>
          </a:xfrm>
          <a:prstGeom prst="snip2DiagRect">
            <a:avLst>
              <a:gd name="adj1" fmla="val 29258"/>
              <a:gd name="adj2" fmla="val 0"/>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C62B4EEB-00AF-47C0-8D0D-C65A1DF802C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9233832" y="1484273"/>
            <a:ext cx="1532209" cy="1545580"/>
          </a:xfrm>
          <a:prstGeom prst="snip2DiagRect">
            <a:avLst>
              <a:gd name="adj1" fmla="val 28896"/>
              <a:gd name="adj2" fmla="val 0"/>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2" descr="Acorns Review - A Micro-Investing App to Invest Your Spare Change">
            <a:extLst>
              <a:ext uri="{FF2B5EF4-FFF2-40B4-BE49-F238E27FC236}">
                <a16:creationId xmlns:a16="http://schemas.microsoft.com/office/drawing/2014/main" id="{DA0E8F0B-4893-433C-8DB0-8C3AA291415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rot="18916196">
            <a:off x="9033761" y="1558371"/>
            <a:ext cx="644502" cy="1730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003E6BD4-2B82-48CA-B295-1F54477D5033}"/>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044889">
            <a:off x="4327710" y="3867930"/>
            <a:ext cx="703529" cy="234510"/>
          </a:xfrm>
          <a:prstGeom prst="rect">
            <a:avLst/>
          </a:prstGeom>
        </p:spPr>
      </p:pic>
      <p:sp>
        <p:nvSpPr>
          <p:cNvPr id="29" name="Rectangle 28">
            <a:extLst>
              <a:ext uri="{FF2B5EF4-FFF2-40B4-BE49-F238E27FC236}">
                <a16:creationId xmlns:a16="http://schemas.microsoft.com/office/drawing/2014/main" id="{BEB74FD7-0635-423A-9DE5-56457BAC240C}"/>
              </a:ext>
            </a:extLst>
          </p:cNvPr>
          <p:cNvSpPr/>
          <p:nvPr/>
        </p:nvSpPr>
        <p:spPr>
          <a:xfrm>
            <a:off x="10775481" y="1484272"/>
            <a:ext cx="1116000" cy="1944000"/>
          </a:xfrm>
          <a:prstGeom prst="rect">
            <a:avLst/>
          </a:prstGeom>
          <a:noFill/>
        </p:spPr>
        <p:txBody>
          <a:bodyPr wrap="square" rtlCol="0">
            <a:spAutoFit/>
          </a:bodyPr>
          <a:lstStyle/>
          <a:p>
            <a:pPr>
              <a:spcAft>
                <a:spcPts val="300"/>
              </a:spcAft>
              <a:buClr>
                <a:schemeClr val="accent2"/>
              </a:buClr>
            </a:pPr>
            <a:r>
              <a:rPr lang="en-GB" sz="1000" dirty="0">
                <a:solidFill>
                  <a:schemeClr val="tx2"/>
                </a:solidFill>
                <a:latin typeface="Helvetica Neue Thin" panose="020B0403020202020204" pitchFamily="34" charset="0"/>
                <a:ea typeface="Helvetica Neue Thin" panose="020B0403020202020204" pitchFamily="34" charset="0"/>
                <a:cs typeface="Helvetica Neue" panose="02000503000000020004" pitchFamily="2" charset="0"/>
              </a:rPr>
              <a:t>Acorns offers a fully-automated, app-based micro-investing </a:t>
            </a:r>
            <a:r>
              <a:rPr lang="en-GB" sz="1000" dirty="0" err="1">
                <a:solidFill>
                  <a:schemeClr val="tx2"/>
                </a:solidFill>
                <a:latin typeface="Helvetica Neue Thin" panose="020B0403020202020204" pitchFamily="34" charset="0"/>
                <a:ea typeface="Helvetica Neue Thin" panose="020B0403020202020204" pitchFamily="34" charset="0"/>
                <a:cs typeface="Helvetica Neue" panose="02000503000000020004" pitchFamily="2" charset="0"/>
              </a:rPr>
              <a:t>robo</a:t>
            </a:r>
            <a:r>
              <a:rPr lang="en-GB" sz="1000" dirty="0">
                <a:solidFill>
                  <a:schemeClr val="tx2"/>
                </a:solidFill>
                <a:latin typeface="Helvetica Neue Thin" panose="020B0403020202020204" pitchFamily="34" charset="0"/>
                <a:ea typeface="Helvetica Neue Thin" panose="020B0403020202020204" pitchFamily="34" charset="0"/>
                <a:cs typeface="Helvetica Neue" panose="02000503000000020004" pitchFamily="2" charset="0"/>
              </a:rPr>
              <a:t>-advisory solution, widening access to financial services.</a:t>
            </a:r>
          </a:p>
        </p:txBody>
      </p:sp>
      <p:sp>
        <p:nvSpPr>
          <p:cNvPr id="30" name="Rectangle 29">
            <a:extLst>
              <a:ext uri="{FF2B5EF4-FFF2-40B4-BE49-F238E27FC236}">
                <a16:creationId xmlns:a16="http://schemas.microsoft.com/office/drawing/2014/main" id="{DE8BA49E-C614-4E42-8D57-A5947773A3A3}"/>
              </a:ext>
            </a:extLst>
          </p:cNvPr>
          <p:cNvSpPr/>
          <p:nvPr/>
        </p:nvSpPr>
        <p:spPr>
          <a:xfrm>
            <a:off x="279016" y="4147669"/>
            <a:ext cx="1308312" cy="1323439"/>
          </a:xfrm>
          <a:prstGeom prst="rect">
            <a:avLst/>
          </a:prstGeom>
          <a:noFill/>
        </p:spPr>
        <p:txBody>
          <a:bodyPr wrap="square" rtlCol="0">
            <a:spAutoFit/>
          </a:bodyPr>
          <a:lstStyle/>
          <a:p>
            <a:pPr algn="r">
              <a:spcAft>
                <a:spcPts val="300"/>
              </a:spcAft>
              <a:buClr>
                <a:schemeClr val="accent2"/>
              </a:buClr>
            </a:pPr>
            <a:r>
              <a:rPr lang="en-GB" sz="1000" dirty="0">
                <a:solidFill>
                  <a:schemeClr val="tx2"/>
                </a:solidFill>
                <a:latin typeface="Helvetica Neue Thin" panose="020B0403020202020204" pitchFamily="34" charset="0"/>
                <a:ea typeface="Helvetica Neue Thin" panose="020B0403020202020204" pitchFamily="34" charset="0"/>
                <a:cs typeface="Helvetica Neue" panose="02000503000000020004" pitchFamily="2" charset="0"/>
              </a:rPr>
              <a:t>XEMPUS drives financial inclusion making pensions easier by digitally connecting all the parties involved on a shared platform for the first time. </a:t>
            </a:r>
          </a:p>
        </p:txBody>
      </p:sp>
      <p:sp>
        <p:nvSpPr>
          <p:cNvPr id="31" name="Rectangle 30">
            <a:extLst>
              <a:ext uri="{FF2B5EF4-FFF2-40B4-BE49-F238E27FC236}">
                <a16:creationId xmlns:a16="http://schemas.microsoft.com/office/drawing/2014/main" id="{97CB8E56-74DF-4765-BC71-772ADA6F8B73}"/>
              </a:ext>
            </a:extLst>
          </p:cNvPr>
          <p:cNvSpPr/>
          <p:nvPr/>
        </p:nvSpPr>
        <p:spPr>
          <a:xfrm>
            <a:off x="3035064" y="4089794"/>
            <a:ext cx="1510920" cy="1323439"/>
          </a:xfrm>
          <a:prstGeom prst="rect">
            <a:avLst/>
          </a:prstGeom>
          <a:noFill/>
        </p:spPr>
        <p:txBody>
          <a:bodyPr wrap="square" rtlCol="0">
            <a:spAutoFit/>
          </a:bodyPr>
          <a:lstStyle/>
          <a:p>
            <a:pPr algn="r">
              <a:spcAft>
                <a:spcPts val="300"/>
              </a:spcAft>
              <a:buClr>
                <a:schemeClr val="accent2"/>
              </a:buClr>
            </a:pPr>
            <a:r>
              <a:rPr lang="en-GB" sz="1000" dirty="0">
                <a:solidFill>
                  <a:schemeClr val="tx2"/>
                </a:solidFill>
                <a:latin typeface="Helvetica Neue Thin" panose="020B0403020202020204" pitchFamily="34" charset="0"/>
                <a:ea typeface="Helvetica Neue Thin" panose="020B0403020202020204" pitchFamily="34" charset="0"/>
                <a:cs typeface="Helvetica Neue" panose="02000503000000020004" pitchFamily="2" charset="0"/>
              </a:rPr>
              <a:t>Onfido helps companies verify individuals’ identities and has championed building AI to recognise faces from often-overlooked ethnic minorities.</a:t>
            </a:r>
          </a:p>
        </p:txBody>
      </p:sp>
      <p:pic>
        <p:nvPicPr>
          <p:cNvPr id="11266" name="Picture 2" descr="Arma Partners advises Xempus on its $70 million growth capital raise | Arma  Partners">
            <a:extLst>
              <a:ext uri="{FF2B5EF4-FFF2-40B4-BE49-F238E27FC236}">
                <a16:creationId xmlns:a16="http://schemas.microsoft.com/office/drawing/2014/main" id="{4D192AF7-371A-5C40-8CC3-AA5ADCD172C9}"/>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rot="18800723">
            <a:off x="1421316" y="3919965"/>
            <a:ext cx="552565" cy="1086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D26317F-C23B-2443-9EF1-CED696BB14B7}"/>
              </a:ext>
            </a:extLst>
          </p:cNvPr>
          <p:cNvPicPr>
            <a:picLocks noChangeAspect="1" noChangeArrowheads="1"/>
          </p:cNvPicPr>
          <p:nvPr/>
        </p:nvPicPr>
        <p:blipFill>
          <a:blip r:embed="rId14"/>
          <a:srcRect l="19376" r="19376"/>
          <a:stretch/>
        </p:blipFill>
        <p:spPr bwMode="auto">
          <a:xfrm>
            <a:off x="10237058" y="3834777"/>
            <a:ext cx="1444127" cy="1454022"/>
          </a:xfrm>
          <a:prstGeom prst="snip2DiagRect">
            <a:avLst>
              <a:gd name="adj1" fmla="val 29151"/>
              <a:gd name="adj2" fmla="val 0"/>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9DF9535-BE38-AAA2-846B-169123FA4519}"/>
              </a:ext>
            </a:extLst>
          </p:cNvPr>
          <p:cNvPicPr>
            <a:picLocks noChangeAspect="1" noChangeArrowheads="1"/>
          </p:cNvPicPr>
          <p:nvPr/>
        </p:nvPicPr>
        <p:blipFill rotWithShape="1">
          <a:blip r:embed="rId15"/>
          <a:srcRect l="42144" r="2006"/>
          <a:stretch/>
        </p:blipFill>
        <p:spPr bwMode="auto">
          <a:xfrm>
            <a:off x="7406815" y="3834777"/>
            <a:ext cx="1532209" cy="1545579"/>
          </a:xfrm>
          <a:prstGeom prst="snip2DiagRect">
            <a:avLst>
              <a:gd name="adj1" fmla="val 29258"/>
              <a:gd name="adj2" fmla="val 0"/>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6ABAFE2-437A-B72A-516A-B378C93E7DBE}"/>
              </a:ext>
            </a:extLst>
          </p:cNvPr>
          <p:cNvSpPr/>
          <p:nvPr/>
        </p:nvSpPr>
        <p:spPr>
          <a:xfrm>
            <a:off x="6160257" y="4217118"/>
            <a:ext cx="1257662" cy="1169551"/>
          </a:xfrm>
          <a:prstGeom prst="rect">
            <a:avLst/>
          </a:prstGeom>
          <a:noFill/>
        </p:spPr>
        <p:txBody>
          <a:bodyPr wrap="square" rtlCol="0">
            <a:spAutoFit/>
          </a:bodyPr>
          <a:lstStyle/>
          <a:p>
            <a:pPr algn="r">
              <a:spcAft>
                <a:spcPts val="300"/>
              </a:spcAft>
              <a:buClr>
                <a:schemeClr val="accent2"/>
              </a:buClr>
            </a:pPr>
            <a:r>
              <a:rPr lang="en-GB" sz="1000" dirty="0" err="1">
                <a:solidFill>
                  <a:schemeClr val="tx2"/>
                </a:solidFill>
                <a:latin typeface="Helvetica Neue Thin" panose="020B0403020202020204" pitchFamily="34" charset="0"/>
              </a:rPr>
              <a:t>AirHelp</a:t>
            </a:r>
            <a:r>
              <a:rPr lang="en-GB" sz="1000" dirty="0">
                <a:solidFill>
                  <a:schemeClr val="tx2"/>
                </a:solidFill>
                <a:latin typeface="Helvetica Neue Thin" panose="020B0403020202020204" pitchFamily="34" charset="0"/>
              </a:rPr>
              <a:t> helps air passengers get compensation from airlines when their flight gets cancelled, delayed or overbooked.</a:t>
            </a:r>
            <a:r>
              <a:rPr lang="en-GB" sz="1000" dirty="0">
                <a:solidFill>
                  <a:schemeClr val="tx2"/>
                </a:solidFill>
                <a:latin typeface="Helvetica Neue Thin" panose="020B0403020202020204" pitchFamily="34" charset="0"/>
                <a:ea typeface="Helvetica Neue Thin" panose="020B0403020202020204" pitchFamily="34" charset="0"/>
                <a:cs typeface="Helvetica Neue" panose="02000503000000020004" pitchFamily="2" charset="0"/>
              </a:rPr>
              <a:t> </a:t>
            </a:r>
          </a:p>
        </p:txBody>
      </p:sp>
      <p:sp>
        <p:nvSpPr>
          <p:cNvPr id="9" name="Rectangle 8">
            <a:extLst>
              <a:ext uri="{FF2B5EF4-FFF2-40B4-BE49-F238E27FC236}">
                <a16:creationId xmlns:a16="http://schemas.microsoft.com/office/drawing/2014/main" id="{C3005A81-5DEF-42D0-C491-7142BEA64183}"/>
              </a:ext>
            </a:extLst>
          </p:cNvPr>
          <p:cNvSpPr/>
          <p:nvPr/>
        </p:nvSpPr>
        <p:spPr>
          <a:xfrm>
            <a:off x="8948261" y="4031924"/>
            <a:ext cx="1308312" cy="1323439"/>
          </a:xfrm>
          <a:prstGeom prst="rect">
            <a:avLst/>
          </a:prstGeom>
          <a:noFill/>
        </p:spPr>
        <p:txBody>
          <a:bodyPr wrap="square" rtlCol="0">
            <a:spAutoFit/>
          </a:bodyPr>
          <a:lstStyle/>
          <a:p>
            <a:pPr algn="r">
              <a:spcAft>
                <a:spcPts val="300"/>
              </a:spcAft>
              <a:buClr>
                <a:schemeClr val="accent2"/>
              </a:buClr>
            </a:pPr>
            <a:r>
              <a:rPr lang="en-GB" sz="1000" dirty="0">
                <a:solidFill>
                  <a:schemeClr val="tx2"/>
                </a:solidFill>
                <a:latin typeface="Helvetica Neue Thin" panose="020B0403020202020204" pitchFamily="34" charset="0"/>
              </a:rPr>
              <a:t>Transition Evergreen is the first French-listed investment fund investing in the ecological transition and reducing the overall carbon footprint.</a:t>
            </a:r>
          </a:p>
        </p:txBody>
      </p:sp>
      <p:pic>
        <p:nvPicPr>
          <p:cNvPr id="10" name="Picture 4">
            <a:extLst>
              <a:ext uri="{FF2B5EF4-FFF2-40B4-BE49-F238E27FC236}">
                <a16:creationId xmlns:a16="http://schemas.microsoft.com/office/drawing/2014/main" id="{FF01A1C0-7AAB-C668-F227-77BE0DA75061}"/>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rot="18864665">
            <a:off x="7247173" y="3873426"/>
            <a:ext cx="606256" cy="2035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7EBBAB53-41A3-3DD1-1895-43803B8959D5}"/>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9893" b="28588"/>
          <a:stretch/>
        </p:blipFill>
        <p:spPr bwMode="auto">
          <a:xfrm rot="18868754">
            <a:off x="10110243" y="3860732"/>
            <a:ext cx="478189" cy="19853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a:extLst>
              <a:ext uri="{FF2B5EF4-FFF2-40B4-BE49-F238E27FC236}">
                <a16:creationId xmlns:a16="http://schemas.microsoft.com/office/drawing/2014/main" id="{79171F1D-D3BF-0A4C-79A5-8FDC63E76293}"/>
              </a:ext>
            </a:extLst>
          </p:cNvPr>
          <p:cNvSpPr txBox="1">
            <a:spLocks/>
          </p:cNvSpPr>
          <p:nvPr/>
        </p:nvSpPr>
        <p:spPr>
          <a:xfrm>
            <a:off x="8932800" y="62747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Helvetica Neue Thin" panose="020B0403020202020204" pitchFamily="34" charset="0"/>
                <a:ea typeface="Helvetica Neue Thin" panose="020B0403020202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D93768-38EC-1B4D-A024-C98A3E6B1F0B}" type="slidenum">
              <a:rPr lang="en-US" smtClean="0">
                <a:solidFill>
                  <a:schemeClr val="bg2"/>
                </a:solidFill>
              </a:rPr>
              <a:pPr/>
              <a:t>9</a:t>
            </a:fld>
            <a:endParaRPr lang="en-US" dirty="0">
              <a:solidFill>
                <a:schemeClr val="bg2"/>
              </a:solidFill>
            </a:endParaRPr>
          </a:p>
        </p:txBody>
      </p:sp>
    </p:spTree>
    <p:extLst>
      <p:ext uri="{BB962C8B-B14F-4D97-AF65-F5344CB8AC3E}">
        <p14:creationId xmlns:p14="http://schemas.microsoft.com/office/powerpoint/2010/main" val="1874080431"/>
      </p:ext>
    </p:extLst>
  </p:cSld>
  <p:clrMapOvr>
    <a:masterClrMapping/>
  </p:clrMapOvr>
</p:sld>
</file>

<file path=ppt/theme/theme1.xml><?xml version="1.0" encoding="utf-8"?>
<a:theme xmlns:a="http://schemas.openxmlformats.org/drawingml/2006/main" name="Office Theme">
  <a:themeElements>
    <a:clrScheme name="TempoCap">
      <a:dk1>
        <a:srgbClr val="000000"/>
      </a:dk1>
      <a:lt1>
        <a:srgbClr val="FFFFFF"/>
      </a:lt1>
      <a:dk2>
        <a:srgbClr val="3A3A3A"/>
      </a:dk2>
      <a:lt2>
        <a:srgbClr val="BFBFBF"/>
      </a:lt2>
      <a:accent1>
        <a:srgbClr val="8B0E24"/>
      </a:accent1>
      <a:accent2>
        <a:srgbClr val="D90B34"/>
      </a:accent2>
      <a:accent3>
        <a:srgbClr val="FF9300"/>
      </a:accent3>
      <a:accent4>
        <a:srgbClr val="005392"/>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lIns="90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106935</TotalTime>
  <Words>4017</Words>
  <Application>Microsoft Office PowerPoint</Application>
  <PresentationFormat>Widescreen</PresentationFormat>
  <Paragraphs>415</Paragraphs>
  <Slides>18</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Georgia</vt:lpstr>
      <vt:lpstr>Helvetica Neue</vt:lpstr>
      <vt:lpstr>Helvetica Neue Thin</vt:lpstr>
      <vt:lpstr>Helvetica Neue Thin</vt:lpstr>
      <vt:lpstr>Office Theme</vt:lpstr>
      <vt:lpstr>PowerPoint Presentation</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TempoCap’s commitment to sustainable and ecological development</vt:lpstr>
      <vt:lpstr>TempoCap’s ESG working group represents a commitment at all levels</vt:lpstr>
      <vt:lpstr>TempoCap’s ESG journey</vt:lpstr>
      <vt:lpstr>TempoCap’s portfolio companies in 2022 </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Shepherd</dc:creator>
  <cp:lastModifiedBy>Marie-Sophie Ausch</cp:lastModifiedBy>
  <cp:revision>694</cp:revision>
  <dcterms:created xsi:type="dcterms:W3CDTF">2020-12-08T11:43:47Z</dcterms:created>
  <dcterms:modified xsi:type="dcterms:W3CDTF">2024-01-04T16:05:59Z</dcterms:modified>
</cp:coreProperties>
</file>